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5.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7.jpg" ContentType="image/jpg"/>
  <Override PartName="/ppt/media/image89.jpg" ContentType="image/jpg"/>
  <Override PartName="/ppt/media/image95.jpg" ContentType="image/jpg"/>
  <Override PartName="/ppt/media/image101.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38" r:id="rId2"/>
    <p:sldMasterId id="2147483750" r:id="rId3"/>
    <p:sldMasterId id="2147483763" r:id="rId4"/>
  </p:sldMasterIdLst>
  <p:notesMasterIdLst>
    <p:notesMasterId r:id="rId59"/>
  </p:notesMasterIdLst>
  <p:sldIdLst>
    <p:sldId id="269" r:id="rId5"/>
    <p:sldId id="271" r:id="rId6"/>
    <p:sldId id="272" r:id="rId7"/>
    <p:sldId id="273" r:id="rId8"/>
    <p:sldId id="274" r:id="rId9"/>
    <p:sldId id="270" r:id="rId10"/>
    <p:sldId id="275" r:id="rId11"/>
    <p:sldId id="281" r:id="rId12"/>
    <p:sldId id="276" r:id="rId13"/>
    <p:sldId id="277" r:id="rId14"/>
    <p:sldId id="278" r:id="rId15"/>
    <p:sldId id="279" r:id="rId16"/>
    <p:sldId id="280" r:id="rId17"/>
    <p:sldId id="334" r:id="rId18"/>
    <p:sldId id="268" r:id="rId19"/>
    <p:sldId id="331" r:id="rId20"/>
    <p:sldId id="343" r:id="rId21"/>
    <p:sldId id="332" r:id="rId22"/>
    <p:sldId id="335" r:id="rId23"/>
    <p:sldId id="336" r:id="rId24"/>
    <p:sldId id="337" r:id="rId25"/>
    <p:sldId id="338" r:id="rId26"/>
    <p:sldId id="284" r:id="rId27"/>
    <p:sldId id="339" r:id="rId28"/>
    <p:sldId id="340" r:id="rId29"/>
    <p:sldId id="341" r:id="rId30"/>
    <p:sldId id="286" r:id="rId31"/>
    <p:sldId id="287" r:id="rId32"/>
    <p:sldId id="288" r:id="rId33"/>
    <p:sldId id="289" r:id="rId34"/>
    <p:sldId id="290" r:id="rId35"/>
    <p:sldId id="291" r:id="rId36"/>
    <p:sldId id="292" r:id="rId37"/>
    <p:sldId id="294" r:id="rId38"/>
    <p:sldId id="295" r:id="rId39"/>
    <p:sldId id="316" r:id="rId40"/>
    <p:sldId id="296" r:id="rId41"/>
    <p:sldId id="300" r:id="rId42"/>
    <p:sldId id="302" r:id="rId43"/>
    <p:sldId id="303" r:id="rId44"/>
    <p:sldId id="313" r:id="rId45"/>
    <p:sldId id="307" r:id="rId46"/>
    <p:sldId id="309" r:id="rId47"/>
    <p:sldId id="317" r:id="rId48"/>
    <p:sldId id="318" r:id="rId49"/>
    <p:sldId id="324" r:id="rId50"/>
    <p:sldId id="319" r:id="rId51"/>
    <p:sldId id="321" r:id="rId52"/>
    <p:sldId id="322" r:id="rId53"/>
    <p:sldId id="325" r:id="rId54"/>
    <p:sldId id="320" r:id="rId55"/>
    <p:sldId id="342" r:id="rId56"/>
    <p:sldId id="326" r:id="rId57"/>
    <p:sldId id="308" r:id="rId58"/>
  </p:sldIdLst>
  <p:sldSz cx="15544800" cy="10058400"/>
  <p:notesSz cx="15544800" cy="10058400"/>
  <p:defaultTextStyle>
    <a:defPPr>
      <a:defRPr lang="en-US"/>
    </a:defPPr>
    <a:lvl1pPr marL="0" algn="l" defTabSz="456405" rtl="0" eaLnBrk="1" latinLnBrk="0" hangingPunct="1">
      <a:defRPr sz="1900" kern="1200">
        <a:solidFill>
          <a:schemeClr val="tx1"/>
        </a:solidFill>
        <a:latin typeface="+mn-lt"/>
        <a:ea typeface="+mn-ea"/>
        <a:cs typeface="+mn-cs"/>
      </a:defRPr>
    </a:lvl1pPr>
    <a:lvl2pPr marL="456405" algn="l" defTabSz="456405" rtl="0" eaLnBrk="1" latinLnBrk="0" hangingPunct="1">
      <a:defRPr sz="1900" kern="1200">
        <a:solidFill>
          <a:schemeClr val="tx1"/>
        </a:solidFill>
        <a:latin typeface="+mn-lt"/>
        <a:ea typeface="+mn-ea"/>
        <a:cs typeface="+mn-cs"/>
      </a:defRPr>
    </a:lvl2pPr>
    <a:lvl3pPr marL="912813" algn="l" defTabSz="456405" rtl="0" eaLnBrk="1" latinLnBrk="0" hangingPunct="1">
      <a:defRPr sz="1900" kern="1200">
        <a:solidFill>
          <a:schemeClr val="tx1"/>
        </a:solidFill>
        <a:latin typeface="+mn-lt"/>
        <a:ea typeface="+mn-ea"/>
        <a:cs typeface="+mn-cs"/>
      </a:defRPr>
    </a:lvl3pPr>
    <a:lvl4pPr marL="1369210" algn="l" defTabSz="456405" rtl="0" eaLnBrk="1" latinLnBrk="0" hangingPunct="1">
      <a:defRPr sz="1900" kern="1200">
        <a:solidFill>
          <a:schemeClr val="tx1"/>
        </a:solidFill>
        <a:latin typeface="+mn-lt"/>
        <a:ea typeface="+mn-ea"/>
        <a:cs typeface="+mn-cs"/>
      </a:defRPr>
    </a:lvl4pPr>
    <a:lvl5pPr marL="1825620" algn="l" defTabSz="456405" rtl="0" eaLnBrk="1" latinLnBrk="0" hangingPunct="1">
      <a:defRPr sz="1900" kern="1200">
        <a:solidFill>
          <a:schemeClr val="tx1"/>
        </a:solidFill>
        <a:latin typeface="+mn-lt"/>
        <a:ea typeface="+mn-ea"/>
        <a:cs typeface="+mn-cs"/>
      </a:defRPr>
    </a:lvl5pPr>
    <a:lvl6pPr marL="2282025" algn="l" defTabSz="456405" rtl="0" eaLnBrk="1" latinLnBrk="0" hangingPunct="1">
      <a:defRPr sz="1900" kern="1200">
        <a:solidFill>
          <a:schemeClr val="tx1"/>
        </a:solidFill>
        <a:latin typeface="+mn-lt"/>
        <a:ea typeface="+mn-ea"/>
        <a:cs typeface="+mn-cs"/>
      </a:defRPr>
    </a:lvl6pPr>
    <a:lvl7pPr marL="2738424" algn="l" defTabSz="456405" rtl="0" eaLnBrk="1" latinLnBrk="0" hangingPunct="1">
      <a:defRPr sz="1900" kern="1200">
        <a:solidFill>
          <a:schemeClr val="tx1"/>
        </a:solidFill>
        <a:latin typeface="+mn-lt"/>
        <a:ea typeface="+mn-ea"/>
        <a:cs typeface="+mn-cs"/>
      </a:defRPr>
    </a:lvl7pPr>
    <a:lvl8pPr marL="3194829" algn="l" defTabSz="456405" rtl="0" eaLnBrk="1" latinLnBrk="0" hangingPunct="1">
      <a:defRPr sz="1900" kern="1200">
        <a:solidFill>
          <a:schemeClr val="tx1"/>
        </a:solidFill>
        <a:latin typeface="+mn-lt"/>
        <a:ea typeface="+mn-ea"/>
        <a:cs typeface="+mn-cs"/>
      </a:defRPr>
    </a:lvl8pPr>
    <a:lvl9pPr marL="3651235" algn="l" defTabSz="45640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79">
          <p15:clr>
            <a:srgbClr val="A4A3A4"/>
          </p15:clr>
        </p15:guide>
        <p15:guide id="2" pos="21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clrMru>
    <a:srgbClr val="B48A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14"/>
    <p:restoredTop sz="91411"/>
  </p:normalViewPr>
  <p:slideViewPr>
    <p:cSldViewPr>
      <p:cViewPr varScale="1">
        <p:scale>
          <a:sx n="96" d="100"/>
          <a:sy n="96" d="100"/>
        </p:scale>
        <p:origin x="408" y="176"/>
      </p:cViewPr>
      <p:guideLst>
        <p:guide orient="horz" pos="2879"/>
        <p:guide pos="216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735763" cy="5032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805863" y="0"/>
            <a:ext cx="6735762" cy="503238"/>
          </a:xfrm>
          <a:prstGeom prst="rect">
            <a:avLst/>
          </a:prstGeom>
        </p:spPr>
        <p:txBody>
          <a:bodyPr vert="horz" lIns="91440" tIns="45720" rIns="91440" bIns="45720" rtlCol="0"/>
          <a:lstStyle>
            <a:lvl1pPr algn="r">
              <a:defRPr sz="1200"/>
            </a:lvl1pPr>
          </a:lstStyle>
          <a:p>
            <a:fld id="{5B827E75-DAF1-124C-BE62-DE74C05DF97F}" type="datetimeFigureOut">
              <a:rPr lang="en-US" smtClean="0"/>
              <a:t>9/3/19</a:t>
            </a:fld>
            <a:endParaRPr lang="en-US"/>
          </a:p>
        </p:txBody>
      </p:sp>
      <p:sp>
        <p:nvSpPr>
          <p:cNvPr id="4" name="Slide Image Placeholder 3"/>
          <p:cNvSpPr>
            <a:spLocks noGrp="1" noRot="1" noChangeAspect="1"/>
          </p:cNvSpPr>
          <p:nvPr>
            <p:ph type="sldImg" idx="2"/>
          </p:nvPr>
        </p:nvSpPr>
        <p:spPr>
          <a:xfrm>
            <a:off x="4857750" y="754063"/>
            <a:ext cx="5829300" cy="3771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554163" y="4778375"/>
            <a:ext cx="12436475" cy="45259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6735763" cy="5032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805863" y="9553575"/>
            <a:ext cx="6735762" cy="503238"/>
          </a:xfrm>
          <a:prstGeom prst="rect">
            <a:avLst/>
          </a:prstGeom>
        </p:spPr>
        <p:txBody>
          <a:bodyPr vert="horz" lIns="91440" tIns="45720" rIns="91440" bIns="45720" rtlCol="0" anchor="b"/>
          <a:lstStyle>
            <a:lvl1pPr algn="r">
              <a:defRPr sz="1200"/>
            </a:lvl1pPr>
          </a:lstStyle>
          <a:p>
            <a:fld id="{B7EA631F-580E-534D-818B-54A79235BB8F}" type="slidenum">
              <a:rPr lang="en-US" smtClean="0"/>
              <a:t>‹#›</a:t>
            </a:fld>
            <a:endParaRPr lang="en-US"/>
          </a:p>
        </p:txBody>
      </p:sp>
    </p:spTree>
    <p:extLst>
      <p:ext uri="{BB962C8B-B14F-4D97-AF65-F5344CB8AC3E}">
        <p14:creationId xmlns:p14="http://schemas.microsoft.com/office/powerpoint/2010/main" val="2731322877"/>
      </p:ext>
    </p:extLst>
  </p:cSld>
  <p:clrMap bg1="lt1" tx1="dk1" bg2="lt2" tx2="dk2" accent1="accent1" accent2="accent2" accent3="accent3" accent4="accent4" accent5="accent5" accent6="accent6" hlink="hlink" folHlink="folHlink"/>
  <p:notesStyle>
    <a:lvl1pPr marL="0" algn="l" defTabSz="456405" rtl="0" eaLnBrk="1" latinLnBrk="0" hangingPunct="1">
      <a:defRPr sz="1100" kern="1200">
        <a:solidFill>
          <a:schemeClr val="tx1"/>
        </a:solidFill>
        <a:latin typeface="+mn-lt"/>
        <a:ea typeface="+mn-ea"/>
        <a:cs typeface="+mn-cs"/>
      </a:defRPr>
    </a:lvl1pPr>
    <a:lvl2pPr marL="456405" algn="l" defTabSz="456405" rtl="0" eaLnBrk="1" latinLnBrk="0" hangingPunct="1">
      <a:defRPr sz="1100" kern="1200">
        <a:solidFill>
          <a:schemeClr val="tx1"/>
        </a:solidFill>
        <a:latin typeface="+mn-lt"/>
        <a:ea typeface="+mn-ea"/>
        <a:cs typeface="+mn-cs"/>
      </a:defRPr>
    </a:lvl2pPr>
    <a:lvl3pPr marL="912813" algn="l" defTabSz="456405" rtl="0" eaLnBrk="1" latinLnBrk="0" hangingPunct="1">
      <a:defRPr sz="1100" kern="1200">
        <a:solidFill>
          <a:schemeClr val="tx1"/>
        </a:solidFill>
        <a:latin typeface="+mn-lt"/>
        <a:ea typeface="+mn-ea"/>
        <a:cs typeface="+mn-cs"/>
      </a:defRPr>
    </a:lvl3pPr>
    <a:lvl4pPr marL="1369210" algn="l" defTabSz="456405" rtl="0" eaLnBrk="1" latinLnBrk="0" hangingPunct="1">
      <a:defRPr sz="1100" kern="1200">
        <a:solidFill>
          <a:schemeClr val="tx1"/>
        </a:solidFill>
        <a:latin typeface="+mn-lt"/>
        <a:ea typeface="+mn-ea"/>
        <a:cs typeface="+mn-cs"/>
      </a:defRPr>
    </a:lvl4pPr>
    <a:lvl5pPr marL="1825620" algn="l" defTabSz="456405" rtl="0" eaLnBrk="1" latinLnBrk="0" hangingPunct="1">
      <a:defRPr sz="1100" kern="1200">
        <a:solidFill>
          <a:schemeClr val="tx1"/>
        </a:solidFill>
        <a:latin typeface="+mn-lt"/>
        <a:ea typeface="+mn-ea"/>
        <a:cs typeface="+mn-cs"/>
      </a:defRPr>
    </a:lvl5pPr>
    <a:lvl6pPr marL="2282025" algn="l" defTabSz="456405" rtl="0" eaLnBrk="1" latinLnBrk="0" hangingPunct="1">
      <a:defRPr sz="1100" kern="1200">
        <a:solidFill>
          <a:schemeClr val="tx1"/>
        </a:solidFill>
        <a:latin typeface="+mn-lt"/>
        <a:ea typeface="+mn-ea"/>
        <a:cs typeface="+mn-cs"/>
      </a:defRPr>
    </a:lvl6pPr>
    <a:lvl7pPr marL="2738424" algn="l" defTabSz="456405" rtl="0" eaLnBrk="1" latinLnBrk="0" hangingPunct="1">
      <a:defRPr sz="1100" kern="1200">
        <a:solidFill>
          <a:schemeClr val="tx1"/>
        </a:solidFill>
        <a:latin typeface="+mn-lt"/>
        <a:ea typeface="+mn-ea"/>
        <a:cs typeface="+mn-cs"/>
      </a:defRPr>
    </a:lvl7pPr>
    <a:lvl8pPr marL="3194829" algn="l" defTabSz="456405" rtl="0" eaLnBrk="1" latinLnBrk="0" hangingPunct="1">
      <a:defRPr sz="1100" kern="1200">
        <a:solidFill>
          <a:schemeClr val="tx1"/>
        </a:solidFill>
        <a:latin typeface="+mn-lt"/>
        <a:ea typeface="+mn-ea"/>
        <a:cs typeface="+mn-cs"/>
      </a:defRPr>
    </a:lvl8pPr>
    <a:lvl9pPr marL="3651235" algn="l" defTabSz="456405"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redictioncenter.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0" y="754063"/>
            <a:ext cx="5829300" cy="3771900"/>
          </a:xfrm>
        </p:spPr>
      </p:sp>
      <p:sp>
        <p:nvSpPr>
          <p:cNvPr id="3" name="Notes Placeholder 2"/>
          <p:cNvSpPr>
            <a:spLocks noGrp="1"/>
          </p:cNvSpPr>
          <p:nvPr>
            <p:ph type="body" idx="1"/>
          </p:nvPr>
        </p:nvSpPr>
        <p:spPr/>
        <p:txBody>
          <a:bodyPr/>
          <a:lstStyle/>
          <a:p>
            <a:pPr marL="0" lvl="1" defTabSz="731006">
              <a:defRPr/>
            </a:pPr>
            <a:r>
              <a:rPr lang="en-US" sz="3500" dirty="0">
                <a:solidFill>
                  <a:srgbClr val="006600"/>
                </a:solidFill>
                <a:latin typeface="Tahoma"/>
                <a:cs typeface="Tahoma"/>
              </a:rPr>
              <a:t>http://</a:t>
            </a:r>
            <a:r>
              <a:rPr lang="en-US" sz="3500" dirty="0" err="1">
                <a:solidFill>
                  <a:srgbClr val="006600"/>
                </a:solidFill>
                <a:latin typeface="Tahoma"/>
                <a:cs typeface="Tahoma"/>
              </a:rPr>
              <a:t>kbroman.org</a:t>
            </a:r>
            <a:r>
              <a:rPr lang="en-US" sz="3500" dirty="0">
                <a:solidFill>
                  <a:srgbClr val="006600"/>
                </a:solidFill>
                <a:latin typeface="Tahoma"/>
                <a:cs typeface="Tahoma"/>
              </a:rPr>
              <a:t>/</a:t>
            </a:r>
            <a:r>
              <a:rPr lang="en-US" sz="3500" dirty="0" err="1">
                <a:solidFill>
                  <a:srgbClr val="006600"/>
                </a:solidFill>
                <a:latin typeface="Tahoma"/>
                <a:cs typeface="Tahoma"/>
              </a:rPr>
              <a:t>simple_site</a:t>
            </a:r>
            <a:r>
              <a:rPr lang="en-US" sz="3500" dirty="0">
                <a:solidFill>
                  <a:srgbClr val="006600"/>
                </a:solidFill>
                <a:latin typeface="Tahoma"/>
                <a:cs typeface="Tahoma"/>
              </a:rPr>
              <a:t>/pages/</a:t>
            </a:r>
            <a:r>
              <a:rPr lang="en-US" sz="3500" dirty="0" err="1">
                <a:solidFill>
                  <a:srgbClr val="006600"/>
                </a:solidFill>
                <a:latin typeface="Tahoma"/>
                <a:cs typeface="Tahoma"/>
              </a:rPr>
              <a:t>user_site.html</a:t>
            </a:r>
            <a:endParaRPr lang="en-US" sz="3500" dirty="0">
              <a:solidFill>
                <a:srgbClr val="006600"/>
              </a:solidFill>
              <a:latin typeface="Tahoma"/>
              <a:cs typeface="Tahoma"/>
            </a:endParaRPr>
          </a:p>
          <a:p>
            <a:endParaRPr lang="en-US" dirty="0"/>
          </a:p>
        </p:txBody>
      </p:sp>
      <p:sp>
        <p:nvSpPr>
          <p:cNvPr id="4" name="Slide Number Placeholder 3"/>
          <p:cNvSpPr>
            <a:spLocks noGrp="1"/>
          </p:cNvSpPr>
          <p:nvPr>
            <p:ph type="sldNum" sz="quarter" idx="10"/>
          </p:nvPr>
        </p:nvSpPr>
        <p:spPr/>
        <p:txBody>
          <a:bodyPr/>
          <a:lstStyle/>
          <a:p>
            <a:fld id="{41089484-3274-5840-91D5-6135E0A552A3}" type="slidenum">
              <a:rPr lang="en-US" smtClean="0"/>
              <a:t>10</a:t>
            </a:fld>
            <a:endParaRPr lang="en-US"/>
          </a:p>
        </p:txBody>
      </p:sp>
    </p:spTree>
    <p:extLst>
      <p:ext uri="{BB962C8B-B14F-4D97-AF65-F5344CB8AC3E}">
        <p14:creationId xmlns:p14="http://schemas.microsoft.com/office/powerpoint/2010/main" val="3771508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0" y="754063"/>
            <a:ext cx="5829300" cy="3771900"/>
          </a:xfrm>
        </p:spPr>
      </p:sp>
      <p:sp>
        <p:nvSpPr>
          <p:cNvPr id="3" name="Notes Placeholder 2"/>
          <p:cNvSpPr>
            <a:spLocks noGrp="1"/>
          </p:cNvSpPr>
          <p:nvPr>
            <p:ph type="body" idx="1"/>
          </p:nvPr>
        </p:nvSpPr>
        <p:spPr/>
        <p:txBody>
          <a:bodyPr/>
          <a:lstStyle/>
          <a:p>
            <a:r>
              <a:rPr lang="en-US" dirty="0"/>
              <a:t>Fisher: ANOVA, Fisher’s exact test.</a:t>
            </a:r>
          </a:p>
          <a:p>
            <a:r>
              <a:rPr lang="en-US" dirty="0"/>
              <a:t>Also credited with quote “correlation does not imply causation” – lifetime pipe smoker, he</a:t>
            </a:r>
            <a:r>
              <a:rPr lang="en-US" baseline="0" dirty="0"/>
              <a:t> derided papers showing a link between smoking and cancer. </a:t>
            </a:r>
          </a:p>
          <a:p>
            <a:r>
              <a:rPr lang="en-US" baseline="0" dirty="0"/>
              <a:t>Denning – quality control – statistical sampling</a:t>
            </a:r>
          </a:p>
          <a:p>
            <a:r>
              <a:rPr lang="en-US" baseline="0" dirty="0" err="1"/>
              <a:t>Luhn</a:t>
            </a:r>
            <a:r>
              <a:rPr lang="en-US" baseline="0" dirty="0"/>
              <a:t> – indexing, IR principles – use text and data to inform Business Decisions</a:t>
            </a:r>
          </a:p>
          <a:p>
            <a:r>
              <a:rPr lang="en-US" baseline="0" dirty="0" err="1"/>
              <a:t>Tukey</a:t>
            </a:r>
            <a:r>
              <a:rPr lang="en-US" baseline="0" dirty="0"/>
              <a:t> – exploratory data </a:t>
            </a:r>
            <a:r>
              <a:rPr lang="en-US" baseline="0" dirty="0" err="1"/>
              <a:t>analsysi</a:t>
            </a:r>
            <a:r>
              <a:rPr lang="en-US" baseline="0" dirty="0"/>
              <a:t> – led to S, S+ and R</a:t>
            </a:r>
          </a:p>
          <a:p>
            <a:r>
              <a:rPr lang="en-US" baseline="0" dirty="0"/>
              <a:t>Howard </a:t>
            </a:r>
            <a:r>
              <a:rPr lang="en-US" baseline="0" dirty="0" err="1"/>
              <a:t>Dresner</a:t>
            </a:r>
            <a:r>
              <a:rPr lang="en-US" baseline="0" dirty="0"/>
              <a:t> – modern proponent of BI</a:t>
            </a:r>
          </a:p>
          <a:p>
            <a:r>
              <a:rPr lang="en-US" baseline="0" dirty="0"/>
              <a:t>Tom Mitchell’s ML book – still a best-seller</a:t>
            </a:r>
          </a:p>
          <a:p>
            <a:r>
              <a:rPr lang="en-US" baseline="0" dirty="0"/>
              <a:t>Fourth Paradigm – data driven science – inspired by Jim Gray’s work. </a:t>
            </a:r>
          </a:p>
          <a:p>
            <a:r>
              <a:rPr lang="en-US" baseline="0" dirty="0"/>
              <a:t>Peter </a:t>
            </a:r>
            <a:r>
              <a:rPr lang="en-US" baseline="0" dirty="0" err="1"/>
              <a:t>Norvig</a:t>
            </a:r>
            <a:r>
              <a:rPr lang="en-US" baseline="0" dirty="0"/>
              <a:t> – simple models + lots of data &gt; complex models</a:t>
            </a:r>
          </a:p>
          <a:p>
            <a:r>
              <a:rPr lang="en-US" baseline="0" dirty="0"/>
              <a:t>Data Deluge – exponential growth in data volume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71189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400">
                <a:solidFill>
                  <a:schemeClr val="tx1"/>
                </a:solidFill>
                <a:latin typeface="Times" charset="0"/>
                <a:ea typeface="ＭＳ Ｐゴシック" charset="0"/>
                <a:cs typeface="ＭＳ Ｐゴシック" charset="0"/>
              </a:defRPr>
            </a:lvl1pPr>
            <a:lvl2pPr marL="1066728" indent="-410280">
              <a:defRPr sz="3400">
                <a:solidFill>
                  <a:schemeClr val="tx1"/>
                </a:solidFill>
                <a:latin typeface="Times" charset="0"/>
                <a:ea typeface="ＭＳ Ｐゴシック" charset="0"/>
              </a:defRPr>
            </a:lvl2pPr>
            <a:lvl3pPr marL="1641119" indent="-328224">
              <a:defRPr sz="3400">
                <a:solidFill>
                  <a:schemeClr val="tx1"/>
                </a:solidFill>
                <a:latin typeface="Times" charset="0"/>
                <a:ea typeface="ＭＳ Ｐゴシック" charset="0"/>
              </a:defRPr>
            </a:lvl3pPr>
            <a:lvl4pPr marL="2297567" indent="-328224">
              <a:defRPr sz="3400">
                <a:solidFill>
                  <a:schemeClr val="tx1"/>
                </a:solidFill>
                <a:latin typeface="Times" charset="0"/>
                <a:ea typeface="ＭＳ Ｐゴシック" charset="0"/>
              </a:defRPr>
            </a:lvl4pPr>
            <a:lvl5pPr marL="2954015" indent="-328224">
              <a:defRPr sz="3400">
                <a:solidFill>
                  <a:schemeClr val="tx1"/>
                </a:solidFill>
                <a:latin typeface="Times" charset="0"/>
                <a:ea typeface="ＭＳ Ｐゴシック" charset="0"/>
              </a:defRPr>
            </a:lvl5pPr>
            <a:lvl6pPr marL="3610463" indent="-328224" eaLnBrk="0" fontAlgn="base" hangingPunct="0">
              <a:spcBef>
                <a:spcPct val="0"/>
              </a:spcBef>
              <a:spcAft>
                <a:spcPct val="0"/>
              </a:spcAft>
              <a:defRPr sz="3400">
                <a:solidFill>
                  <a:schemeClr val="tx1"/>
                </a:solidFill>
                <a:latin typeface="Times" charset="0"/>
                <a:ea typeface="ＭＳ Ｐゴシック" charset="0"/>
              </a:defRPr>
            </a:lvl6pPr>
            <a:lvl7pPr marL="4266910" indent="-328224" eaLnBrk="0" fontAlgn="base" hangingPunct="0">
              <a:spcBef>
                <a:spcPct val="0"/>
              </a:spcBef>
              <a:spcAft>
                <a:spcPct val="0"/>
              </a:spcAft>
              <a:defRPr sz="3400">
                <a:solidFill>
                  <a:schemeClr val="tx1"/>
                </a:solidFill>
                <a:latin typeface="Times" charset="0"/>
                <a:ea typeface="ＭＳ Ｐゴシック" charset="0"/>
              </a:defRPr>
            </a:lvl7pPr>
            <a:lvl8pPr marL="4923358" indent="-328224" eaLnBrk="0" fontAlgn="base" hangingPunct="0">
              <a:spcBef>
                <a:spcPct val="0"/>
              </a:spcBef>
              <a:spcAft>
                <a:spcPct val="0"/>
              </a:spcAft>
              <a:defRPr sz="3400">
                <a:solidFill>
                  <a:schemeClr val="tx1"/>
                </a:solidFill>
                <a:latin typeface="Times" charset="0"/>
                <a:ea typeface="ＭＳ Ｐゴシック" charset="0"/>
              </a:defRPr>
            </a:lvl8pPr>
            <a:lvl9pPr marL="5579806" indent="-328224" eaLnBrk="0" fontAlgn="base" hangingPunct="0">
              <a:spcBef>
                <a:spcPct val="0"/>
              </a:spcBef>
              <a:spcAft>
                <a:spcPct val="0"/>
              </a:spcAft>
              <a:defRPr sz="3400">
                <a:solidFill>
                  <a:schemeClr val="tx1"/>
                </a:solidFill>
                <a:latin typeface="Times" charset="0"/>
                <a:ea typeface="ＭＳ Ｐゴシック" charset="0"/>
              </a:defRPr>
            </a:lvl9pPr>
          </a:lstStyle>
          <a:p>
            <a:fld id="{57C49C11-6E1F-FE4C-8911-A348D62D84DC}" type="slidenum">
              <a:rPr lang="en-US" sz="1700">
                <a:solidFill>
                  <a:prstClr val="black"/>
                </a:solidFill>
              </a:rPr>
              <a:pPr/>
              <a:t>35</a:t>
            </a:fld>
            <a:endParaRPr lang="en-US" sz="1700">
              <a:solidFill>
                <a:prstClr val="black"/>
              </a:solidFill>
            </a:endParaRPr>
          </a:p>
        </p:txBody>
      </p:sp>
      <p:sp>
        <p:nvSpPr>
          <p:cNvPr id="57346" name="Rectangle 2"/>
          <p:cNvSpPr>
            <a:spLocks noGrp="1" noRot="1" noChangeAspect="1" noChangeArrowheads="1" noTextEdit="1"/>
          </p:cNvSpPr>
          <p:nvPr>
            <p:ph type="sldImg"/>
          </p:nvPr>
        </p:nvSpPr>
        <p:spPr>
          <a:xfrm>
            <a:off x="4857750" y="754063"/>
            <a:ext cx="5829300" cy="3771900"/>
          </a:xfrm>
          <a:solidFill>
            <a:srgbClr val="FFFFFF"/>
          </a:solidFill>
          <a:ln/>
        </p:spPr>
      </p:sp>
      <p:sp>
        <p:nvSpPr>
          <p:cNvPr id="57347" name="Rectangle 3"/>
          <p:cNvSpPr>
            <a:spLocks noGrp="1" noChangeArrowheads="1"/>
          </p:cNvSpPr>
          <p:nvPr>
            <p:ph type="body" idx="1"/>
          </p:nvPr>
        </p:nvSpPr>
        <p:spPr>
          <a:solidFill>
            <a:srgbClr val="FFFFFF"/>
          </a:solidFill>
          <a:ln>
            <a:solidFill>
              <a:srgbClr val="000000"/>
            </a:solidFill>
          </a:ln>
        </p:spPr>
        <p:txBody>
          <a:bodyPr/>
          <a:lstStyle/>
          <a:p>
            <a:r>
              <a:rPr lang="en-US">
                <a:latin typeface="Times" charset="0"/>
                <a:ea typeface="ＭＳ Ｐゴシック" charset="0"/>
              </a:rPr>
              <a:t>http://www.cs.ucl.ac.uk/staff/D.Jones/t42morph.html</a:t>
            </a:r>
          </a:p>
          <a:p>
            <a:endParaRPr lang="en-US">
              <a:latin typeface="Times" charset="0"/>
              <a:ea typeface="ＭＳ Ｐゴシック" charset="0"/>
            </a:endParaRPr>
          </a:p>
          <a:p>
            <a:r>
              <a:rPr lang="en-US">
                <a:latin typeface="Arial" charset="0"/>
                <a:ea typeface="ＭＳ Ｐゴシック" charset="0"/>
              </a:rPr>
              <a:t>This animated GIF image shows a synthetic folding trajectory for a small alpha-helical protein (porcine NK-lysin) which was predicted using our FRAGFOLD software as part of the 2nd </a:t>
            </a:r>
            <a:r>
              <a:rPr lang="en-US" u="sng">
                <a:solidFill>
                  <a:srgbClr val="0024EF"/>
                </a:solidFill>
                <a:latin typeface="Arial" charset="0"/>
                <a:ea typeface="ＭＳ Ｐゴシック" charset="0"/>
                <a:hlinkClick r:id="rId3"/>
              </a:rPr>
              <a:t>CASP experiment</a:t>
            </a:r>
            <a:r>
              <a:rPr lang="en-US">
                <a:latin typeface="Arial" charset="0"/>
                <a:ea typeface="ＭＳ Ｐゴシック" charset="0"/>
              </a:rPr>
              <a:t> carried out in 1996. This was the first successful prediction of a novel protein fold in CASP and was also notable as being the first fold prediction method to employ fragment assembly. The basic idea of fragment assembly is to take fragments of already known protein structures and to recombine them randomly to create possible new protein folds. See the following reference for more details:Jones, D.T. (1997) Successful ab initio prediction of the tertiary structure of NK-Lysin using multiple sequences and recognized supersecondary structural motifs. PROTEINS. Suppl. 1, 185-191.</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0" y="754063"/>
            <a:ext cx="58293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39C77-3D37-CE4F-B8E6-17579B145370}" type="slidenum">
              <a:rPr lang="en-US" smtClean="0">
                <a:solidFill>
                  <a:prstClr val="black"/>
                </a:solidFill>
                <a:latin typeface="Calibri"/>
              </a:rPr>
              <a:pPr/>
              <a:t>37</a:t>
            </a:fld>
            <a:endParaRPr lang="en-US">
              <a:solidFill>
                <a:prstClr val="black"/>
              </a:solidFill>
              <a:latin typeface="Calibri"/>
            </a:endParaRPr>
          </a:p>
        </p:txBody>
      </p:sp>
    </p:spTree>
    <p:extLst>
      <p:ext uri="{BB962C8B-B14F-4D97-AF65-F5344CB8AC3E}">
        <p14:creationId xmlns:p14="http://schemas.microsoft.com/office/powerpoint/2010/main" val="980326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65860" y="3118170"/>
            <a:ext cx="1321308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331720" y="5632770"/>
            <a:ext cx="1088136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9/3/19</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450254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77242" y="2251499"/>
            <a:ext cx="6868320" cy="938318"/>
          </a:xfrm>
        </p:spPr>
        <p:txBody>
          <a:bodyPr anchor="b"/>
          <a:lstStyle>
            <a:lvl1pPr marL="0" indent="0">
              <a:buNone/>
              <a:defRPr sz="3700" b="1"/>
            </a:lvl1pPr>
            <a:lvl2pPr marL="730650" indent="0">
              <a:buNone/>
              <a:defRPr sz="3200" b="1"/>
            </a:lvl2pPr>
            <a:lvl3pPr marL="1461287" indent="0">
              <a:buNone/>
              <a:defRPr sz="2900" b="1"/>
            </a:lvl3pPr>
            <a:lvl4pPr marL="2191935" indent="0">
              <a:buNone/>
              <a:defRPr sz="2600" b="1"/>
            </a:lvl4pPr>
            <a:lvl5pPr marL="2922577" indent="0">
              <a:buNone/>
              <a:defRPr sz="2600" b="1"/>
            </a:lvl5pPr>
            <a:lvl6pPr marL="3653222" indent="0">
              <a:buNone/>
              <a:defRPr sz="2600" b="1"/>
            </a:lvl6pPr>
            <a:lvl7pPr marL="4383865" indent="0">
              <a:buNone/>
              <a:defRPr sz="2600" b="1"/>
            </a:lvl7pPr>
            <a:lvl8pPr marL="5114512" indent="0">
              <a:buNone/>
              <a:defRPr sz="2600" b="1"/>
            </a:lvl8pPr>
            <a:lvl9pPr marL="5845155" indent="0">
              <a:buNone/>
              <a:defRPr sz="2600" b="1"/>
            </a:lvl9pPr>
          </a:lstStyle>
          <a:p>
            <a:pPr lvl="0"/>
            <a:r>
              <a:rPr lang="en-US"/>
              <a:t>Click to edit Master text styles</a:t>
            </a:r>
          </a:p>
        </p:txBody>
      </p:sp>
      <p:sp>
        <p:nvSpPr>
          <p:cNvPr id="4" name="Content Placeholder 3"/>
          <p:cNvSpPr>
            <a:spLocks noGrp="1"/>
          </p:cNvSpPr>
          <p:nvPr>
            <p:ph sz="half" idx="2"/>
          </p:nvPr>
        </p:nvSpPr>
        <p:spPr>
          <a:xfrm>
            <a:off x="777242" y="3189817"/>
            <a:ext cx="6868320" cy="5795222"/>
          </a:xfrm>
        </p:spPr>
        <p:txBody>
          <a:bodyPr/>
          <a:lstStyle>
            <a:lvl1pPr>
              <a:defRPr sz="37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96544" y="2251499"/>
            <a:ext cx="6871018" cy="938318"/>
          </a:xfrm>
        </p:spPr>
        <p:txBody>
          <a:bodyPr anchor="b"/>
          <a:lstStyle>
            <a:lvl1pPr marL="0" indent="0">
              <a:buNone/>
              <a:defRPr sz="3700" b="1"/>
            </a:lvl1pPr>
            <a:lvl2pPr marL="730650" indent="0">
              <a:buNone/>
              <a:defRPr sz="3200" b="1"/>
            </a:lvl2pPr>
            <a:lvl3pPr marL="1461287" indent="0">
              <a:buNone/>
              <a:defRPr sz="2900" b="1"/>
            </a:lvl3pPr>
            <a:lvl4pPr marL="2191935" indent="0">
              <a:buNone/>
              <a:defRPr sz="2600" b="1"/>
            </a:lvl4pPr>
            <a:lvl5pPr marL="2922577" indent="0">
              <a:buNone/>
              <a:defRPr sz="2600" b="1"/>
            </a:lvl5pPr>
            <a:lvl6pPr marL="3653222" indent="0">
              <a:buNone/>
              <a:defRPr sz="2600" b="1"/>
            </a:lvl6pPr>
            <a:lvl7pPr marL="4383865" indent="0">
              <a:buNone/>
              <a:defRPr sz="2600" b="1"/>
            </a:lvl7pPr>
            <a:lvl8pPr marL="5114512" indent="0">
              <a:buNone/>
              <a:defRPr sz="2600" b="1"/>
            </a:lvl8pPr>
            <a:lvl9pPr marL="5845155" indent="0">
              <a:buNone/>
              <a:defRPr sz="2600" b="1"/>
            </a:lvl9pPr>
          </a:lstStyle>
          <a:p>
            <a:pPr lvl="0"/>
            <a:r>
              <a:rPr lang="en-US"/>
              <a:t>Click to edit Master text styles</a:t>
            </a:r>
          </a:p>
        </p:txBody>
      </p:sp>
      <p:sp>
        <p:nvSpPr>
          <p:cNvPr id="6" name="Content Placeholder 5"/>
          <p:cNvSpPr>
            <a:spLocks noGrp="1"/>
          </p:cNvSpPr>
          <p:nvPr>
            <p:ph sz="quarter" idx="4"/>
          </p:nvPr>
        </p:nvSpPr>
        <p:spPr>
          <a:xfrm>
            <a:off x="7896544" y="3189817"/>
            <a:ext cx="6871018" cy="5795222"/>
          </a:xfrm>
        </p:spPr>
        <p:txBody>
          <a:bodyPr/>
          <a:lstStyle>
            <a:lvl1pPr>
              <a:defRPr sz="37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pPr marL="1820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00"/>
            <a:r>
              <a:rPr lang="en-US" spc="-6">
                <a:solidFill>
                  <a:prstClr val="black">
                    <a:tint val="75000"/>
                  </a:prstClr>
                </a:solidFill>
                <a:latin typeface="Calibri"/>
              </a:rPr>
              <a:t>Assistant </a:t>
            </a:r>
            <a:r>
              <a:rPr lang="en-US" spc="-22">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255421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pPr marL="1820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00"/>
            <a:r>
              <a:rPr lang="en-US" spc="-6">
                <a:solidFill>
                  <a:prstClr val="black">
                    <a:tint val="75000"/>
                  </a:prstClr>
                </a:solidFill>
                <a:latin typeface="Calibri"/>
              </a:rPr>
              <a:t>Assistant </a:t>
            </a:r>
            <a:r>
              <a:rPr lang="en-US" spc="-22">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698493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pPr marL="1820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00"/>
            <a:r>
              <a:rPr lang="en-US" spc="-6">
                <a:solidFill>
                  <a:prstClr val="black">
                    <a:tint val="75000"/>
                  </a:prstClr>
                </a:solidFill>
                <a:latin typeface="Calibri"/>
              </a:rPr>
              <a:t>Assistant </a:t>
            </a:r>
            <a:r>
              <a:rPr lang="en-US" spc="-22">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053365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4" y="400472"/>
            <a:ext cx="5114132" cy="1704340"/>
          </a:xfrm>
        </p:spPr>
        <p:txBody>
          <a:bodyPr anchor="b"/>
          <a:lstStyle>
            <a:lvl1pPr algn="l">
              <a:defRPr sz="3200" b="1"/>
            </a:lvl1pPr>
          </a:lstStyle>
          <a:p>
            <a:r>
              <a:rPr lang="en-US"/>
              <a:t>Click to edit Master title style</a:t>
            </a:r>
          </a:p>
        </p:txBody>
      </p:sp>
      <p:sp>
        <p:nvSpPr>
          <p:cNvPr id="3" name="Content Placeholder 2"/>
          <p:cNvSpPr>
            <a:spLocks noGrp="1"/>
          </p:cNvSpPr>
          <p:nvPr>
            <p:ph idx="1"/>
          </p:nvPr>
        </p:nvSpPr>
        <p:spPr>
          <a:xfrm>
            <a:off x="6077601" y="400475"/>
            <a:ext cx="8689975" cy="8584566"/>
          </a:xfrm>
        </p:spPr>
        <p:txBody>
          <a:bodyPr/>
          <a:lstStyle>
            <a:lvl1pPr>
              <a:defRPr sz="5200"/>
            </a:lvl1pPr>
            <a:lvl2pPr>
              <a:defRPr sz="4500"/>
            </a:lvl2pPr>
            <a:lvl3pPr>
              <a:defRPr sz="37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7244" y="2104815"/>
            <a:ext cx="5114132" cy="6880226"/>
          </a:xfrm>
        </p:spPr>
        <p:txBody>
          <a:bodyPr/>
          <a:lstStyle>
            <a:lvl1pPr marL="0" indent="0">
              <a:buNone/>
              <a:defRPr sz="2200"/>
            </a:lvl1pPr>
            <a:lvl2pPr marL="730650" indent="0">
              <a:buNone/>
              <a:defRPr sz="1900"/>
            </a:lvl2pPr>
            <a:lvl3pPr marL="1461287" indent="0">
              <a:buNone/>
              <a:defRPr sz="1600"/>
            </a:lvl3pPr>
            <a:lvl4pPr marL="2191935" indent="0">
              <a:buNone/>
              <a:defRPr sz="1400"/>
            </a:lvl4pPr>
            <a:lvl5pPr marL="2922577" indent="0">
              <a:buNone/>
              <a:defRPr sz="1400"/>
            </a:lvl5pPr>
            <a:lvl6pPr marL="3653222" indent="0">
              <a:buNone/>
              <a:defRPr sz="1400"/>
            </a:lvl6pPr>
            <a:lvl7pPr marL="4383865" indent="0">
              <a:buNone/>
              <a:defRPr sz="1400"/>
            </a:lvl7pPr>
            <a:lvl8pPr marL="5114512" indent="0">
              <a:buNone/>
              <a:defRPr sz="1400"/>
            </a:lvl8pPr>
            <a:lvl9pPr marL="5845155"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0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00"/>
            <a:r>
              <a:rPr lang="en-US" spc="-6">
                <a:solidFill>
                  <a:prstClr val="black">
                    <a:tint val="75000"/>
                  </a:prstClr>
                </a:solidFill>
                <a:latin typeface="Calibri"/>
              </a:rPr>
              <a:t>Assistant </a:t>
            </a:r>
            <a:r>
              <a:rPr lang="en-US" spc="-22">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713828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7040880"/>
            <a:ext cx="9326880" cy="831216"/>
          </a:xfrm>
        </p:spPr>
        <p:txBody>
          <a:bodyPr anchor="b"/>
          <a:lstStyle>
            <a:lvl1pPr algn="l">
              <a:defRPr sz="3200" b="1"/>
            </a:lvl1pPr>
          </a:lstStyle>
          <a:p>
            <a:r>
              <a:rPr lang="en-US"/>
              <a:t>Click to edit Master title style</a:t>
            </a:r>
          </a:p>
        </p:txBody>
      </p:sp>
      <p:sp>
        <p:nvSpPr>
          <p:cNvPr id="3" name="Picture Placeholder 2"/>
          <p:cNvSpPr>
            <a:spLocks noGrp="1"/>
          </p:cNvSpPr>
          <p:nvPr>
            <p:ph type="pic" idx="1"/>
          </p:nvPr>
        </p:nvSpPr>
        <p:spPr>
          <a:xfrm>
            <a:off x="3046890" y="898738"/>
            <a:ext cx="9326880" cy="6035040"/>
          </a:xfrm>
        </p:spPr>
        <p:txBody>
          <a:bodyPr/>
          <a:lstStyle>
            <a:lvl1pPr marL="0" indent="0">
              <a:buNone/>
              <a:defRPr sz="5200"/>
            </a:lvl1pPr>
            <a:lvl2pPr marL="730650" indent="0">
              <a:buNone/>
              <a:defRPr sz="4500"/>
            </a:lvl2pPr>
            <a:lvl3pPr marL="1461287" indent="0">
              <a:buNone/>
              <a:defRPr sz="3700"/>
            </a:lvl3pPr>
            <a:lvl4pPr marL="2191935" indent="0">
              <a:buNone/>
              <a:defRPr sz="3200"/>
            </a:lvl4pPr>
            <a:lvl5pPr marL="2922577" indent="0">
              <a:buNone/>
              <a:defRPr sz="3200"/>
            </a:lvl5pPr>
            <a:lvl6pPr marL="3653222" indent="0">
              <a:buNone/>
              <a:defRPr sz="3200"/>
            </a:lvl6pPr>
            <a:lvl7pPr marL="4383865" indent="0">
              <a:buNone/>
              <a:defRPr sz="3200"/>
            </a:lvl7pPr>
            <a:lvl8pPr marL="5114512" indent="0">
              <a:buNone/>
              <a:defRPr sz="3200"/>
            </a:lvl8pPr>
            <a:lvl9pPr marL="5845155" indent="0">
              <a:buNone/>
              <a:defRPr sz="3200"/>
            </a:lvl9pPr>
          </a:lstStyle>
          <a:p>
            <a:endParaRPr lang="en-US"/>
          </a:p>
        </p:txBody>
      </p:sp>
      <p:sp>
        <p:nvSpPr>
          <p:cNvPr id="4" name="Text Placeholder 3"/>
          <p:cNvSpPr>
            <a:spLocks noGrp="1"/>
          </p:cNvSpPr>
          <p:nvPr>
            <p:ph type="body" sz="half" idx="2"/>
          </p:nvPr>
        </p:nvSpPr>
        <p:spPr>
          <a:xfrm>
            <a:off x="3046890" y="7872096"/>
            <a:ext cx="9326880" cy="1180464"/>
          </a:xfrm>
        </p:spPr>
        <p:txBody>
          <a:bodyPr/>
          <a:lstStyle>
            <a:lvl1pPr marL="0" indent="0">
              <a:buNone/>
              <a:defRPr sz="2200"/>
            </a:lvl1pPr>
            <a:lvl2pPr marL="730650" indent="0">
              <a:buNone/>
              <a:defRPr sz="1900"/>
            </a:lvl2pPr>
            <a:lvl3pPr marL="1461287" indent="0">
              <a:buNone/>
              <a:defRPr sz="1600"/>
            </a:lvl3pPr>
            <a:lvl4pPr marL="2191935" indent="0">
              <a:buNone/>
              <a:defRPr sz="1400"/>
            </a:lvl4pPr>
            <a:lvl5pPr marL="2922577" indent="0">
              <a:buNone/>
              <a:defRPr sz="1400"/>
            </a:lvl5pPr>
            <a:lvl6pPr marL="3653222" indent="0">
              <a:buNone/>
              <a:defRPr sz="1400"/>
            </a:lvl6pPr>
            <a:lvl7pPr marL="4383865" indent="0">
              <a:buNone/>
              <a:defRPr sz="1400"/>
            </a:lvl7pPr>
            <a:lvl8pPr marL="5114512" indent="0">
              <a:buNone/>
              <a:defRPr sz="1400"/>
            </a:lvl8pPr>
            <a:lvl9pPr marL="5845155"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0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00"/>
            <a:r>
              <a:rPr lang="en-US" spc="-6">
                <a:solidFill>
                  <a:prstClr val="black">
                    <a:tint val="75000"/>
                  </a:prstClr>
                </a:solidFill>
                <a:latin typeface="Calibri"/>
              </a:rPr>
              <a:t>Assistant </a:t>
            </a:r>
            <a:r>
              <a:rPr lang="en-US" spc="-22">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745808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0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00"/>
            <a:r>
              <a:rPr lang="en-US" spc="-6">
                <a:solidFill>
                  <a:prstClr val="black">
                    <a:tint val="75000"/>
                  </a:prstClr>
                </a:solidFill>
                <a:latin typeface="Calibri"/>
              </a:rPr>
              <a:t>Assistant </a:t>
            </a:r>
            <a:r>
              <a:rPr lang="en-US" spc="-22">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701810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402819"/>
            <a:ext cx="3497580" cy="8582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7240" y="402819"/>
            <a:ext cx="10233660" cy="8582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0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00"/>
            <a:r>
              <a:rPr lang="en-US" spc="-6">
                <a:solidFill>
                  <a:prstClr val="black">
                    <a:tint val="75000"/>
                  </a:prstClr>
                </a:solidFill>
                <a:latin typeface="Calibri"/>
              </a:rPr>
              <a:t>Assistant </a:t>
            </a:r>
            <a:r>
              <a:rPr lang="en-US" spc="-22">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795062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3124625"/>
            <a:ext cx="13213080" cy="2156038"/>
          </a:xfrm>
        </p:spPr>
        <p:txBody>
          <a:bodyPr/>
          <a:lstStyle/>
          <a:p>
            <a:r>
              <a:rPr lang="en-US"/>
              <a:t>Click to edit Master title style</a:t>
            </a:r>
          </a:p>
        </p:txBody>
      </p:sp>
      <p:sp>
        <p:nvSpPr>
          <p:cNvPr id="3" name="Subtitle 2"/>
          <p:cNvSpPr>
            <a:spLocks noGrp="1"/>
          </p:cNvSpPr>
          <p:nvPr>
            <p:ph type="subTitle" idx="1"/>
          </p:nvPr>
        </p:nvSpPr>
        <p:spPr>
          <a:xfrm>
            <a:off x="2331720" y="5699760"/>
            <a:ext cx="10881360" cy="2570480"/>
          </a:xfrm>
        </p:spPr>
        <p:txBody>
          <a:bodyPr/>
          <a:lstStyle>
            <a:lvl1pPr marL="0" indent="0" algn="ctr">
              <a:buNone/>
              <a:defRPr>
                <a:solidFill>
                  <a:schemeClr val="tx1">
                    <a:tint val="75000"/>
                  </a:schemeClr>
                </a:solidFill>
              </a:defRPr>
            </a:lvl1pPr>
            <a:lvl2pPr marL="730650" indent="0" algn="ctr">
              <a:buNone/>
              <a:defRPr>
                <a:solidFill>
                  <a:schemeClr val="tx1">
                    <a:tint val="75000"/>
                  </a:schemeClr>
                </a:solidFill>
              </a:defRPr>
            </a:lvl2pPr>
            <a:lvl3pPr marL="1461287" indent="0" algn="ctr">
              <a:buNone/>
              <a:defRPr>
                <a:solidFill>
                  <a:schemeClr val="tx1">
                    <a:tint val="75000"/>
                  </a:schemeClr>
                </a:solidFill>
              </a:defRPr>
            </a:lvl3pPr>
            <a:lvl4pPr marL="2191935" indent="0" algn="ctr">
              <a:buNone/>
              <a:defRPr>
                <a:solidFill>
                  <a:schemeClr val="tx1">
                    <a:tint val="75000"/>
                  </a:schemeClr>
                </a:solidFill>
              </a:defRPr>
            </a:lvl4pPr>
            <a:lvl5pPr marL="2922577" indent="0" algn="ctr">
              <a:buNone/>
              <a:defRPr>
                <a:solidFill>
                  <a:schemeClr val="tx1">
                    <a:tint val="75000"/>
                  </a:schemeClr>
                </a:solidFill>
              </a:defRPr>
            </a:lvl5pPr>
            <a:lvl6pPr marL="3653222" indent="0" algn="ctr">
              <a:buNone/>
              <a:defRPr>
                <a:solidFill>
                  <a:schemeClr val="tx1">
                    <a:tint val="75000"/>
                  </a:schemeClr>
                </a:solidFill>
              </a:defRPr>
            </a:lvl6pPr>
            <a:lvl7pPr marL="4383865" indent="0" algn="ctr">
              <a:buNone/>
              <a:defRPr>
                <a:solidFill>
                  <a:schemeClr val="tx1">
                    <a:tint val="75000"/>
                  </a:schemeClr>
                </a:solidFill>
              </a:defRPr>
            </a:lvl7pPr>
            <a:lvl8pPr marL="5114512" indent="0" algn="ctr">
              <a:buNone/>
              <a:defRPr>
                <a:solidFill>
                  <a:schemeClr val="tx1">
                    <a:tint val="75000"/>
                  </a:schemeClr>
                </a:solidFill>
              </a:defRPr>
            </a:lvl8pPr>
            <a:lvl9pPr marL="584515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50762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74019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6463454"/>
            <a:ext cx="13213080" cy="1997710"/>
          </a:xfrm>
        </p:spPr>
        <p:txBody>
          <a:bodyPr anchor="t"/>
          <a:lstStyle>
            <a:lvl1pPr algn="l">
              <a:defRPr sz="6500" b="1" cap="all"/>
            </a:lvl1pPr>
          </a:lstStyle>
          <a:p>
            <a:r>
              <a:rPr lang="en-US"/>
              <a:t>Click to edit Master title style</a:t>
            </a:r>
          </a:p>
        </p:txBody>
      </p:sp>
      <p:sp>
        <p:nvSpPr>
          <p:cNvPr id="3" name="Text Placeholder 2"/>
          <p:cNvSpPr>
            <a:spLocks noGrp="1"/>
          </p:cNvSpPr>
          <p:nvPr>
            <p:ph type="body" idx="1"/>
          </p:nvPr>
        </p:nvSpPr>
        <p:spPr>
          <a:xfrm>
            <a:off x="1227932" y="4263181"/>
            <a:ext cx="13213080" cy="2200274"/>
          </a:xfrm>
        </p:spPr>
        <p:txBody>
          <a:bodyPr anchor="b"/>
          <a:lstStyle>
            <a:lvl1pPr marL="0" indent="0">
              <a:buNone/>
              <a:defRPr sz="3200">
                <a:solidFill>
                  <a:schemeClr val="tx1">
                    <a:tint val="75000"/>
                  </a:schemeClr>
                </a:solidFill>
              </a:defRPr>
            </a:lvl1pPr>
            <a:lvl2pPr marL="730650" indent="0">
              <a:buNone/>
              <a:defRPr sz="2900">
                <a:solidFill>
                  <a:schemeClr val="tx1">
                    <a:tint val="75000"/>
                  </a:schemeClr>
                </a:solidFill>
              </a:defRPr>
            </a:lvl2pPr>
            <a:lvl3pPr marL="1461287" indent="0">
              <a:buNone/>
              <a:defRPr sz="2600">
                <a:solidFill>
                  <a:schemeClr val="tx1">
                    <a:tint val="75000"/>
                  </a:schemeClr>
                </a:solidFill>
              </a:defRPr>
            </a:lvl3pPr>
            <a:lvl4pPr marL="2191935" indent="0">
              <a:buNone/>
              <a:defRPr sz="2200">
                <a:solidFill>
                  <a:schemeClr val="tx1">
                    <a:tint val="75000"/>
                  </a:schemeClr>
                </a:solidFill>
              </a:defRPr>
            </a:lvl4pPr>
            <a:lvl5pPr marL="2922577" indent="0">
              <a:buNone/>
              <a:defRPr sz="2200">
                <a:solidFill>
                  <a:schemeClr val="tx1">
                    <a:tint val="75000"/>
                  </a:schemeClr>
                </a:solidFill>
              </a:defRPr>
            </a:lvl5pPr>
            <a:lvl6pPr marL="3653222" indent="0">
              <a:buNone/>
              <a:defRPr sz="2200">
                <a:solidFill>
                  <a:schemeClr val="tx1">
                    <a:tint val="75000"/>
                  </a:schemeClr>
                </a:solidFill>
              </a:defRPr>
            </a:lvl6pPr>
            <a:lvl7pPr marL="4383865" indent="0">
              <a:buNone/>
              <a:defRPr sz="2200">
                <a:solidFill>
                  <a:schemeClr val="tx1">
                    <a:tint val="75000"/>
                  </a:schemeClr>
                </a:solidFill>
              </a:defRPr>
            </a:lvl7pPr>
            <a:lvl8pPr marL="5114512" indent="0">
              <a:buNone/>
              <a:defRPr sz="2200">
                <a:solidFill>
                  <a:schemeClr val="tx1">
                    <a:tint val="75000"/>
                  </a:schemeClr>
                </a:solidFill>
              </a:defRPr>
            </a:lvl8pPr>
            <a:lvl9pPr marL="5845155" indent="0">
              <a:buNone/>
              <a:defRPr sz="2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26228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9/3/19</a:t>
            </a:fld>
            <a:endParaRPr lang="en-US">
              <a:solidFill>
                <a:prstClr val="black">
                  <a:tint val="75000"/>
                </a:prstClr>
              </a:solidFill>
              <a:latin typeface="Calibri"/>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1811992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77240" y="2346976"/>
            <a:ext cx="6865620" cy="6638079"/>
          </a:xfrm>
        </p:spPr>
        <p:txBody>
          <a:bodyPr/>
          <a:lstStyle>
            <a:lvl1pPr>
              <a:defRPr sz="4500"/>
            </a:lvl1pPr>
            <a:lvl2pPr>
              <a:defRPr sz="37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01940" y="2346976"/>
            <a:ext cx="6865620" cy="6638079"/>
          </a:xfrm>
        </p:spPr>
        <p:txBody>
          <a:bodyPr/>
          <a:lstStyle>
            <a:lvl1pPr>
              <a:defRPr sz="4500"/>
            </a:lvl1pPr>
            <a:lvl2pPr>
              <a:defRPr sz="37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6894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77242" y="2251499"/>
            <a:ext cx="6868320" cy="938318"/>
          </a:xfrm>
        </p:spPr>
        <p:txBody>
          <a:bodyPr anchor="b"/>
          <a:lstStyle>
            <a:lvl1pPr marL="0" indent="0">
              <a:buNone/>
              <a:defRPr sz="3700" b="1"/>
            </a:lvl1pPr>
            <a:lvl2pPr marL="730650" indent="0">
              <a:buNone/>
              <a:defRPr sz="3200" b="1"/>
            </a:lvl2pPr>
            <a:lvl3pPr marL="1461287" indent="0">
              <a:buNone/>
              <a:defRPr sz="2900" b="1"/>
            </a:lvl3pPr>
            <a:lvl4pPr marL="2191935" indent="0">
              <a:buNone/>
              <a:defRPr sz="2600" b="1"/>
            </a:lvl4pPr>
            <a:lvl5pPr marL="2922577" indent="0">
              <a:buNone/>
              <a:defRPr sz="2600" b="1"/>
            </a:lvl5pPr>
            <a:lvl6pPr marL="3653222" indent="0">
              <a:buNone/>
              <a:defRPr sz="2600" b="1"/>
            </a:lvl6pPr>
            <a:lvl7pPr marL="4383865" indent="0">
              <a:buNone/>
              <a:defRPr sz="2600" b="1"/>
            </a:lvl7pPr>
            <a:lvl8pPr marL="5114512" indent="0">
              <a:buNone/>
              <a:defRPr sz="2600" b="1"/>
            </a:lvl8pPr>
            <a:lvl9pPr marL="5845155" indent="0">
              <a:buNone/>
              <a:defRPr sz="2600" b="1"/>
            </a:lvl9pPr>
          </a:lstStyle>
          <a:p>
            <a:pPr lvl="0"/>
            <a:r>
              <a:rPr lang="en-US"/>
              <a:t>Click to edit Master text styles</a:t>
            </a:r>
          </a:p>
        </p:txBody>
      </p:sp>
      <p:sp>
        <p:nvSpPr>
          <p:cNvPr id="4" name="Content Placeholder 3"/>
          <p:cNvSpPr>
            <a:spLocks noGrp="1"/>
          </p:cNvSpPr>
          <p:nvPr>
            <p:ph sz="half" idx="2"/>
          </p:nvPr>
        </p:nvSpPr>
        <p:spPr>
          <a:xfrm>
            <a:off x="777242" y="3189817"/>
            <a:ext cx="6868320" cy="5795222"/>
          </a:xfrm>
        </p:spPr>
        <p:txBody>
          <a:bodyPr/>
          <a:lstStyle>
            <a:lvl1pPr>
              <a:defRPr sz="37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96544" y="2251499"/>
            <a:ext cx="6871018" cy="938318"/>
          </a:xfrm>
        </p:spPr>
        <p:txBody>
          <a:bodyPr anchor="b"/>
          <a:lstStyle>
            <a:lvl1pPr marL="0" indent="0">
              <a:buNone/>
              <a:defRPr sz="3700" b="1"/>
            </a:lvl1pPr>
            <a:lvl2pPr marL="730650" indent="0">
              <a:buNone/>
              <a:defRPr sz="3200" b="1"/>
            </a:lvl2pPr>
            <a:lvl3pPr marL="1461287" indent="0">
              <a:buNone/>
              <a:defRPr sz="2900" b="1"/>
            </a:lvl3pPr>
            <a:lvl4pPr marL="2191935" indent="0">
              <a:buNone/>
              <a:defRPr sz="2600" b="1"/>
            </a:lvl4pPr>
            <a:lvl5pPr marL="2922577" indent="0">
              <a:buNone/>
              <a:defRPr sz="2600" b="1"/>
            </a:lvl5pPr>
            <a:lvl6pPr marL="3653222" indent="0">
              <a:buNone/>
              <a:defRPr sz="2600" b="1"/>
            </a:lvl6pPr>
            <a:lvl7pPr marL="4383865" indent="0">
              <a:buNone/>
              <a:defRPr sz="2600" b="1"/>
            </a:lvl7pPr>
            <a:lvl8pPr marL="5114512" indent="0">
              <a:buNone/>
              <a:defRPr sz="2600" b="1"/>
            </a:lvl8pPr>
            <a:lvl9pPr marL="5845155" indent="0">
              <a:buNone/>
              <a:defRPr sz="2600" b="1"/>
            </a:lvl9pPr>
          </a:lstStyle>
          <a:p>
            <a:pPr lvl="0"/>
            <a:r>
              <a:rPr lang="en-US"/>
              <a:t>Click to edit Master text styles</a:t>
            </a:r>
          </a:p>
        </p:txBody>
      </p:sp>
      <p:sp>
        <p:nvSpPr>
          <p:cNvPr id="6" name="Content Placeholder 5"/>
          <p:cNvSpPr>
            <a:spLocks noGrp="1"/>
          </p:cNvSpPr>
          <p:nvPr>
            <p:ph sz="quarter" idx="4"/>
          </p:nvPr>
        </p:nvSpPr>
        <p:spPr>
          <a:xfrm>
            <a:off x="7896544" y="3189817"/>
            <a:ext cx="6871018" cy="5795222"/>
          </a:xfrm>
        </p:spPr>
        <p:txBody>
          <a:bodyPr/>
          <a:lstStyle>
            <a:lvl1pPr>
              <a:defRPr sz="37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39510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212631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858001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3" y="400472"/>
            <a:ext cx="5114132" cy="1704340"/>
          </a:xfrm>
        </p:spPr>
        <p:txBody>
          <a:bodyPr anchor="b"/>
          <a:lstStyle>
            <a:lvl1pPr algn="l">
              <a:defRPr sz="3200" b="1"/>
            </a:lvl1pPr>
          </a:lstStyle>
          <a:p>
            <a:r>
              <a:rPr lang="en-US"/>
              <a:t>Click to edit Master title style</a:t>
            </a:r>
          </a:p>
        </p:txBody>
      </p:sp>
      <p:sp>
        <p:nvSpPr>
          <p:cNvPr id="3" name="Content Placeholder 2"/>
          <p:cNvSpPr>
            <a:spLocks noGrp="1"/>
          </p:cNvSpPr>
          <p:nvPr>
            <p:ph idx="1"/>
          </p:nvPr>
        </p:nvSpPr>
        <p:spPr>
          <a:xfrm>
            <a:off x="6077601" y="400475"/>
            <a:ext cx="8689975" cy="8584566"/>
          </a:xfrm>
        </p:spPr>
        <p:txBody>
          <a:bodyPr/>
          <a:lstStyle>
            <a:lvl1pPr>
              <a:defRPr sz="5200"/>
            </a:lvl1pPr>
            <a:lvl2pPr>
              <a:defRPr sz="4500"/>
            </a:lvl2pPr>
            <a:lvl3pPr>
              <a:defRPr sz="37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7243" y="2104815"/>
            <a:ext cx="5114132" cy="6880226"/>
          </a:xfrm>
        </p:spPr>
        <p:txBody>
          <a:bodyPr/>
          <a:lstStyle>
            <a:lvl1pPr marL="0" indent="0">
              <a:buNone/>
              <a:defRPr sz="2200"/>
            </a:lvl1pPr>
            <a:lvl2pPr marL="730650" indent="0">
              <a:buNone/>
              <a:defRPr sz="1900"/>
            </a:lvl2pPr>
            <a:lvl3pPr marL="1461287" indent="0">
              <a:buNone/>
              <a:defRPr sz="1600"/>
            </a:lvl3pPr>
            <a:lvl4pPr marL="2191935" indent="0">
              <a:buNone/>
              <a:defRPr sz="1400"/>
            </a:lvl4pPr>
            <a:lvl5pPr marL="2922577" indent="0">
              <a:buNone/>
              <a:defRPr sz="1400"/>
            </a:lvl5pPr>
            <a:lvl6pPr marL="3653222" indent="0">
              <a:buNone/>
              <a:defRPr sz="1400"/>
            </a:lvl6pPr>
            <a:lvl7pPr marL="4383865" indent="0">
              <a:buNone/>
              <a:defRPr sz="1400"/>
            </a:lvl7pPr>
            <a:lvl8pPr marL="5114512" indent="0">
              <a:buNone/>
              <a:defRPr sz="1400"/>
            </a:lvl8pPr>
            <a:lvl9pPr marL="5845155"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292984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7040880"/>
            <a:ext cx="9326880" cy="831216"/>
          </a:xfrm>
        </p:spPr>
        <p:txBody>
          <a:bodyPr anchor="b"/>
          <a:lstStyle>
            <a:lvl1pPr algn="l">
              <a:defRPr sz="3200" b="1"/>
            </a:lvl1pPr>
          </a:lstStyle>
          <a:p>
            <a:r>
              <a:rPr lang="en-US"/>
              <a:t>Click to edit Master title style</a:t>
            </a:r>
          </a:p>
        </p:txBody>
      </p:sp>
      <p:sp>
        <p:nvSpPr>
          <p:cNvPr id="3" name="Picture Placeholder 2"/>
          <p:cNvSpPr>
            <a:spLocks noGrp="1"/>
          </p:cNvSpPr>
          <p:nvPr>
            <p:ph type="pic" idx="1"/>
          </p:nvPr>
        </p:nvSpPr>
        <p:spPr>
          <a:xfrm>
            <a:off x="3046890" y="898738"/>
            <a:ext cx="9326880" cy="6035040"/>
          </a:xfrm>
        </p:spPr>
        <p:txBody>
          <a:bodyPr/>
          <a:lstStyle>
            <a:lvl1pPr marL="0" indent="0">
              <a:buNone/>
              <a:defRPr sz="5200"/>
            </a:lvl1pPr>
            <a:lvl2pPr marL="730650" indent="0">
              <a:buNone/>
              <a:defRPr sz="4500"/>
            </a:lvl2pPr>
            <a:lvl3pPr marL="1461287" indent="0">
              <a:buNone/>
              <a:defRPr sz="3700"/>
            </a:lvl3pPr>
            <a:lvl4pPr marL="2191935" indent="0">
              <a:buNone/>
              <a:defRPr sz="3200"/>
            </a:lvl4pPr>
            <a:lvl5pPr marL="2922577" indent="0">
              <a:buNone/>
              <a:defRPr sz="3200"/>
            </a:lvl5pPr>
            <a:lvl6pPr marL="3653222" indent="0">
              <a:buNone/>
              <a:defRPr sz="3200"/>
            </a:lvl6pPr>
            <a:lvl7pPr marL="4383865" indent="0">
              <a:buNone/>
              <a:defRPr sz="3200"/>
            </a:lvl7pPr>
            <a:lvl8pPr marL="5114512" indent="0">
              <a:buNone/>
              <a:defRPr sz="3200"/>
            </a:lvl8pPr>
            <a:lvl9pPr marL="5845155" indent="0">
              <a:buNone/>
              <a:defRPr sz="3200"/>
            </a:lvl9pPr>
          </a:lstStyle>
          <a:p>
            <a:endParaRPr lang="en-US"/>
          </a:p>
        </p:txBody>
      </p:sp>
      <p:sp>
        <p:nvSpPr>
          <p:cNvPr id="4" name="Text Placeholder 3"/>
          <p:cNvSpPr>
            <a:spLocks noGrp="1"/>
          </p:cNvSpPr>
          <p:nvPr>
            <p:ph type="body" sz="half" idx="2"/>
          </p:nvPr>
        </p:nvSpPr>
        <p:spPr>
          <a:xfrm>
            <a:off x="3046890" y="7872096"/>
            <a:ext cx="9326880" cy="1180464"/>
          </a:xfrm>
        </p:spPr>
        <p:txBody>
          <a:bodyPr/>
          <a:lstStyle>
            <a:lvl1pPr marL="0" indent="0">
              <a:buNone/>
              <a:defRPr sz="2200"/>
            </a:lvl1pPr>
            <a:lvl2pPr marL="730650" indent="0">
              <a:buNone/>
              <a:defRPr sz="1900"/>
            </a:lvl2pPr>
            <a:lvl3pPr marL="1461287" indent="0">
              <a:buNone/>
              <a:defRPr sz="1600"/>
            </a:lvl3pPr>
            <a:lvl4pPr marL="2191935" indent="0">
              <a:buNone/>
              <a:defRPr sz="1400"/>
            </a:lvl4pPr>
            <a:lvl5pPr marL="2922577" indent="0">
              <a:buNone/>
              <a:defRPr sz="1400"/>
            </a:lvl5pPr>
            <a:lvl6pPr marL="3653222" indent="0">
              <a:buNone/>
              <a:defRPr sz="1400"/>
            </a:lvl6pPr>
            <a:lvl7pPr marL="4383865" indent="0">
              <a:buNone/>
              <a:defRPr sz="1400"/>
            </a:lvl7pPr>
            <a:lvl8pPr marL="5114512" indent="0">
              <a:buNone/>
              <a:defRPr sz="1400"/>
            </a:lvl8pPr>
            <a:lvl9pPr marL="5845155"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85633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609439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402806"/>
            <a:ext cx="3497580" cy="8582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7240" y="402806"/>
            <a:ext cx="10233660" cy="8582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97BA4D-BDFF-F24E-907E-043511FE760B}"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D726B24-75D0-AA44-8B70-EF568781825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835411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390512" y="633914"/>
            <a:ext cx="14587569" cy="1229360"/>
          </a:xfrm>
        </p:spPr>
        <p:txBody>
          <a:bodyPr/>
          <a:lstStyle>
            <a:lvl1pPr algn="l" defTabSz="1461287" rtl="0" eaLnBrk="1" latinLnBrk="0" hangingPunct="1">
              <a:lnSpc>
                <a:spcPct val="80000"/>
              </a:lnSpc>
              <a:spcBef>
                <a:spcPct val="0"/>
              </a:spcBef>
              <a:buNone/>
              <a:defRPr lang="en-US" sz="5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6496" y="1971446"/>
            <a:ext cx="14570550" cy="7282282"/>
          </a:xfrm>
        </p:spPr>
        <p:txBody>
          <a:bodyPr>
            <a:noAutofit/>
          </a:bodyPr>
          <a:lstStyle>
            <a:lvl1pPr>
              <a:lnSpc>
                <a:spcPct val="95000"/>
              </a:lnSpc>
              <a:spcBef>
                <a:spcPts val="2368"/>
              </a:spcBef>
              <a:defRPr sz="3400">
                <a:solidFill>
                  <a:srgbClr val="435153"/>
                </a:solidFill>
                <a:latin typeface="+mj-lt"/>
              </a:defRPr>
            </a:lvl1pPr>
            <a:lvl2pPr>
              <a:lnSpc>
                <a:spcPct val="95000"/>
              </a:lnSpc>
              <a:spcBef>
                <a:spcPts val="961"/>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2935838"/>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3124624"/>
            <a:ext cx="13213080" cy="2156036"/>
          </a:xfrm>
        </p:spPr>
        <p:txBody>
          <a:bodyPr/>
          <a:lstStyle>
            <a:lvl1pPr>
              <a:defRPr>
                <a:solidFill>
                  <a:srgbClr val="17375E"/>
                </a:solidFill>
              </a:defRPr>
            </a:lvl1pPr>
          </a:lstStyle>
          <a:p>
            <a:r>
              <a:rPr lang="en-US" dirty="0"/>
              <a:t>Click to edit Master title style</a:t>
            </a:r>
          </a:p>
        </p:txBody>
      </p:sp>
      <p:sp>
        <p:nvSpPr>
          <p:cNvPr id="3" name="Subtitle 2"/>
          <p:cNvSpPr>
            <a:spLocks noGrp="1"/>
          </p:cNvSpPr>
          <p:nvPr>
            <p:ph type="subTitle" idx="1"/>
          </p:nvPr>
        </p:nvSpPr>
        <p:spPr>
          <a:xfrm>
            <a:off x="2331720" y="5699760"/>
            <a:ext cx="10881360" cy="2570480"/>
          </a:xfrm>
        </p:spPr>
        <p:txBody>
          <a:bodyPr/>
          <a:lstStyle>
            <a:lvl1pPr marL="0" indent="0" algn="ctr">
              <a:buNone/>
              <a:defRPr>
                <a:solidFill>
                  <a:schemeClr val="tx1">
                    <a:tint val="75000"/>
                  </a:schemeClr>
                </a:solidFill>
              </a:defRPr>
            </a:lvl1pPr>
            <a:lvl2pPr marL="730907" indent="0" algn="ctr">
              <a:buNone/>
              <a:defRPr>
                <a:solidFill>
                  <a:schemeClr val="tx1">
                    <a:tint val="75000"/>
                  </a:schemeClr>
                </a:solidFill>
              </a:defRPr>
            </a:lvl2pPr>
            <a:lvl3pPr marL="1461812" indent="0" algn="ctr">
              <a:buNone/>
              <a:defRPr>
                <a:solidFill>
                  <a:schemeClr val="tx1">
                    <a:tint val="75000"/>
                  </a:schemeClr>
                </a:solidFill>
              </a:defRPr>
            </a:lvl3pPr>
            <a:lvl4pPr marL="2192722" indent="0" algn="ctr">
              <a:buNone/>
              <a:defRPr>
                <a:solidFill>
                  <a:schemeClr val="tx1">
                    <a:tint val="75000"/>
                  </a:schemeClr>
                </a:solidFill>
              </a:defRPr>
            </a:lvl4pPr>
            <a:lvl5pPr marL="2923628" indent="0" algn="ctr">
              <a:buNone/>
              <a:defRPr>
                <a:solidFill>
                  <a:schemeClr val="tx1">
                    <a:tint val="75000"/>
                  </a:schemeClr>
                </a:solidFill>
              </a:defRPr>
            </a:lvl5pPr>
            <a:lvl6pPr marL="3654537" indent="0" algn="ctr">
              <a:buNone/>
              <a:defRPr>
                <a:solidFill>
                  <a:schemeClr val="tx1">
                    <a:tint val="75000"/>
                  </a:schemeClr>
                </a:solidFill>
              </a:defRPr>
            </a:lvl6pPr>
            <a:lvl7pPr marL="4385440" indent="0" algn="ctr">
              <a:buNone/>
              <a:defRPr>
                <a:solidFill>
                  <a:schemeClr val="tx1">
                    <a:tint val="75000"/>
                  </a:schemeClr>
                </a:solidFill>
              </a:defRPr>
            </a:lvl7pPr>
            <a:lvl8pPr marL="5116350" indent="0" algn="ctr">
              <a:buNone/>
              <a:defRPr>
                <a:solidFill>
                  <a:schemeClr val="tx1">
                    <a:tint val="75000"/>
                  </a:schemeClr>
                </a:solidFill>
              </a:defRPr>
            </a:lvl8pPr>
            <a:lvl9pPr marL="58472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5311140" y="9322648"/>
            <a:ext cx="4922520" cy="535516"/>
          </a:xfrm>
          <a:prstGeom prst="rect">
            <a:avLst/>
          </a:prstGeom>
        </p:spPr>
        <p:txBody>
          <a:bodyPr/>
          <a:lstStyle/>
          <a:p>
            <a:pPr marL="1822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20"/>
            <a:r>
              <a:rPr lang="en-US" spc="-6">
                <a:solidFill>
                  <a:prstClr val="black">
                    <a:tint val="75000"/>
                  </a:prstClr>
                </a:solidFill>
                <a:latin typeface="Calibri"/>
              </a:rPr>
              <a:t>Assistant </a:t>
            </a:r>
            <a:r>
              <a:rPr lang="en-US" spc="-20">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46436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777240" y="2313498"/>
            <a:ext cx="6761988"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005572" y="2313498"/>
            <a:ext cx="6761988"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9/3/19</a:t>
            </a:fld>
            <a:endParaRPr lang="en-US">
              <a:solidFill>
                <a:prstClr val="black">
                  <a:tint val="75000"/>
                </a:prstClr>
              </a:solidFill>
              <a:latin typeface="Calibri"/>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68267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5311140" y="9322648"/>
            <a:ext cx="4922520" cy="535516"/>
          </a:xfrm>
          <a:prstGeom prst="rect">
            <a:avLst/>
          </a:prstGeom>
        </p:spPr>
        <p:txBody>
          <a:bodyPr/>
          <a:lstStyle/>
          <a:p>
            <a:pPr marL="1822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20"/>
            <a:r>
              <a:rPr lang="en-US" spc="-6">
                <a:solidFill>
                  <a:prstClr val="black">
                    <a:tint val="75000"/>
                  </a:prstClr>
                </a:solidFill>
                <a:latin typeface="Calibri"/>
              </a:rPr>
              <a:t>Assistant </a:t>
            </a:r>
            <a:r>
              <a:rPr lang="en-US" spc="-20">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894222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6463462"/>
            <a:ext cx="13213080" cy="1997710"/>
          </a:xfrm>
        </p:spPr>
        <p:txBody>
          <a:bodyPr anchor="t"/>
          <a:lstStyle>
            <a:lvl1pPr algn="l">
              <a:defRPr sz="6500" b="1" cap="all"/>
            </a:lvl1pPr>
          </a:lstStyle>
          <a:p>
            <a:r>
              <a:rPr lang="en-US"/>
              <a:t>Click to edit Master title style</a:t>
            </a:r>
          </a:p>
        </p:txBody>
      </p:sp>
      <p:sp>
        <p:nvSpPr>
          <p:cNvPr id="3" name="Text Placeholder 2"/>
          <p:cNvSpPr>
            <a:spLocks noGrp="1"/>
          </p:cNvSpPr>
          <p:nvPr>
            <p:ph type="body" idx="1"/>
          </p:nvPr>
        </p:nvSpPr>
        <p:spPr>
          <a:xfrm>
            <a:off x="1227932" y="4263180"/>
            <a:ext cx="13213080" cy="2200274"/>
          </a:xfrm>
        </p:spPr>
        <p:txBody>
          <a:bodyPr anchor="b"/>
          <a:lstStyle>
            <a:lvl1pPr marL="0" indent="0">
              <a:buNone/>
              <a:defRPr sz="3200">
                <a:solidFill>
                  <a:schemeClr val="tx1">
                    <a:tint val="75000"/>
                  </a:schemeClr>
                </a:solidFill>
              </a:defRPr>
            </a:lvl1pPr>
            <a:lvl2pPr marL="730907" indent="0">
              <a:buNone/>
              <a:defRPr sz="2900">
                <a:solidFill>
                  <a:schemeClr val="tx1">
                    <a:tint val="75000"/>
                  </a:schemeClr>
                </a:solidFill>
              </a:defRPr>
            </a:lvl2pPr>
            <a:lvl3pPr marL="1461812" indent="0">
              <a:buNone/>
              <a:defRPr sz="2600">
                <a:solidFill>
                  <a:schemeClr val="tx1">
                    <a:tint val="75000"/>
                  </a:schemeClr>
                </a:solidFill>
              </a:defRPr>
            </a:lvl3pPr>
            <a:lvl4pPr marL="2192722" indent="0">
              <a:buNone/>
              <a:defRPr sz="2300">
                <a:solidFill>
                  <a:schemeClr val="tx1">
                    <a:tint val="75000"/>
                  </a:schemeClr>
                </a:solidFill>
              </a:defRPr>
            </a:lvl4pPr>
            <a:lvl5pPr marL="2923628" indent="0">
              <a:buNone/>
              <a:defRPr sz="2300">
                <a:solidFill>
                  <a:schemeClr val="tx1">
                    <a:tint val="75000"/>
                  </a:schemeClr>
                </a:solidFill>
              </a:defRPr>
            </a:lvl5pPr>
            <a:lvl6pPr marL="3654537" indent="0">
              <a:buNone/>
              <a:defRPr sz="2300">
                <a:solidFill>
                  <a:schemeClr val="tx1">
                    <a:tint val="75000"/>
                  </a:schemeClr>
                </a:solidFill>
              </a:defRPr>
            </a:lvl6pPr>
            <a:lvl7pPr marL="4385440" indent="0">
              <a:buNone/>
              <a:defRPr sz="2300">
                <a:solidFill>
                  <a:schemeClr val="tx1">
                    <a:tint val="75000"/>
                  </a:schemeClr>
                </a:solidFill>
              </a:defRPr>
            </a:lvl7pPr>
            <a:lvl8pPr marL="5116350" indent="0">
              <a:buNone/>
              <a:defRPr sz="2300">
                <a:solidFill>
                  <a:schemeClr val="tx1">
                    <a:tint val="75000"/>
                  </a:schemeClr>
                </a:solidFill>
              </a:defRPr>
            </a:lvl8pPr>
            <a:lvl9pPr marL="5847254" indent="0">
              <a:buNone/>
              <a:defRPr sz="23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5311140" y="9322648"/>
            <a:ext cx="4922520" cy="535516"/>
          </a:xfrm>
          <a:prstGeom prst="rect">
            <a:avLst/>
          </a:prstGeom>
        </p:spPr>
        <p:txBody>
          <a:bodyPr/>
          <a:lstStyle/>
          <a:p>
            <a:pPr marL="1822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20"/>
            <a:r>
              <a:rPr lang="en-US" spc="-6">
                <a:solidFill>
                  <a:prstClr val="black">
                    <a:tint val="75000"/>
                  </a:prstClr>
                </a:solidFill>
                <a:latin typeface="Calibri"/>
              </a:rPr>
              <a:t>Assistant </a:t>
            </a:r>
            <a:r>
              <a:rPr lang="en-US" spc="-20">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7147083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77240" y="2346970"/>
            <a:ext cx="6865620" cy="6638079"/>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01940" y="2346970"/>
            <a:ext cx="6865620" cy="6638079"/>
          </a:xfrm>
        </p:spPr>
        <p:txBody>
          <a:bodyPr/>
          <a:lstStyle>
            <a:lvl1pPr>
              <a:defRPr sz="4500"/>
            </a:lvl1pPr>
            <a:lvl2pPr>
              <a:defRPr sz="39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a:xfrm>
            <a:off x="5311140" y="9322648"/>
            <a:ext cx="4922520" cy="535516"/>
          </a:xfrm>
          <a:prstGeom prst="rect">
            <a:avLst/>
          </a:prstGeom>
        </p:spPr>
        <p:txBody>
          <a:bodyPr/>
          <a:lstStyle/>
          <a:p>
            <a:pPr marL="1822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20"/>
            <a:r>
              <a:rPr lang="en-US" spc="-6">
                <a:solidFill>
                  <a:prstClr val="black">
                    <a:tint val="75000"/>
                  </a:prstClr>
                </a:solidFill>
                <a:latin typeface="Calibri"/>
              </a:rPr>
              <a:t>Assistant </a:t>
            </a:r>
            <a:r>
              <a:rPr lang="en-US" spc="-20">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813224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77242" y="2251499"/>
            <a:ext cx="6868320" cy="938318"/>
          </a:xfrm>
        </p:spPr>
        <p:txBody>
          <a:bodyPr anchor="b"/>
          <a:lstStyle>
            <a:lvl1pPr marL="0" indent="0">
              <a:buNone/>
              <a:defRPr sz="3900" b="1"/>
            </a:lvl1pPr>
            <a:lvl2pPr marL="730907" indent="0">
              <a:buNone/>
              <a:defRPr sz="3200" b="1"/>
            </a:lvl2pPr>
            <a:lvl3pPr marL="1461812" indent="0">
              <a:buNone/>
              <a:defRPr sz="2900" b="1"/>
            </a:lvl3pPr>
            <a:lvl4pPr marL="2192722" indent="0">
              <a:buNone/>
              <a:defRPr sz="2600" b="1"/>
            </a:lvl4pPr>
            <a:lvl5pPr marL="2923628" indent="0">
              <a:buNone/>
              <a:defRPr sz="2600" b="1"/>
            </a:lvl5pPr>
            <a:lvl6pPr marL="3654537" indent="0">
              <a:buNone/>
              <a:defRPr sz="2600" b="1"/>
            </a:lvl6pPr>
            <a:lvl7pPr marL="4385440" indent="0">
              <a:buNone/>
              <a:defRPr sz="2600" b="1"/>
            </a:lvl7pPr>
            <a:lvl8pPr marL="5116350" indent="0">
              <a:buNone/>
              <a:defRPr sz="2600" b="1"/>
            </a:lvl8pPr>
            <a:lvl9pPr marL="5847254" indent="0">
              <a:buNone/>
              <a:defRPr sz="2600" b="1"/>
            </a:lvl9pPr>
          </a:lstStyle>
          <a:p>
            <a:pPr lvl="0"/>
            <a:r>
              <a:rPr lang="en-US"/>
              <a:t>Click to edit Master text styles</a:t>
            </a:r>
          </a:p>
        </p:txBody>
      </p:sp>
      <p:sp>
        <p:nvSpPr>
          <p:cNvPr id="4" name="Content Placeholder 3"/>
          <p:cNvSpPr>
            <a:spLocks noGrp="1"/>
          </p:cNvSpPr>
          <p:nvPr>
            <p:ph sz="half" idx="2"/>
          </p:nvPr>
        </p:nvSpPr>
        <p:spPr>
          <a:xfrm>
            <a:off x="777242" y="3189817"/>
            <a:ext cx="6868320" cy="5795222"/>
          </a:xfrm>
        </p:spPr>
        <p:txBody>
          <a:bodyPr/>
          <a:lstStyle>
            <a:lvl1pPr>
              <a:defRPr sz="39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96553" y="2251499"/>
            <a:ext cx="6871018" cy="938318"/>
          </a:xfrm>
        </p:spPr>
        <p:txBody>
          <a:bodyPr anchor="b"/>
          <a:lstStyle>
            <a:lvl1pPr marL="0" indent="0">
              <a:buNone/>
              <a:defRPr sz="3900" b="1"/>
            </a:lvl1pPr>
            <a:lvl2pPr marL="730907" indent="0">
              <a:buNone/>
              <a:defRPr sz="3200" b="1"/>
            </a:lvl2pPr>
            <a:lvl3pPr marL="1461812" indent="0">
              <a:buNone/>
              <a:defRPr sz="2900" b="1"/>
            </a:lvl3pPr>
            <a:lvl4pPr marL="2192722" indent="0">
              <a:buNone/>
              <a:defRPr sz="2600" b="1"/>
            </a:lvl4pPr>
            <a:lvl5pPr marL="2923628" indent="0">
              <a:buNone/>
              <a:defRPr sz="2600" b="1"/>
            </a:lvl5pPr>
            <a:lvl6pPr marL="3654537" indent="0">
              <a:buNone/>
              <a:defRPr sz="2600" b="1"/>
            </a:lvl6pPr>
            <a:lvl7pPr marL="4385440" indent="0">
              <a:buNone/>
              <a:defRPr sz="2600" b="1"/>
            </a:lvl7pPr>
            <a:lvl8pPr marL="5116350" indent="0">
              <a:buNone/>
              <a:defRPr sz="2600" b="1"/>
            </a:lvl8pPr>
            <a:lvl9pPr marL="5847254" indent="0">
              <a:buNone/>
              <a:defRPr sz="2600" b="1"/>
            </a:lvl9pPr>
          </a:lstStyle>
          <a:p>
            <a:pPr lvl="0"/>
            <a:r>
              <a:rPr lang="en-US"/>
              <a:t>Click to edit Master text styles</a:t>
            </a:r>
          </a:p>
        </p:txBody>
      </p:sp>
      <p:sp>
        <p:nvSpPr>
          <p:cNvPr id="6" name="Content Placeholder 5"/>
          <p:cNvSpPr>
            <a:spLocks noGrp="1"/>
          </p:cNvSpPr>
          <p:nvPr>
            <p:ph sz="quarter" idx="4"/>
          </p:nvPr>
        </p:nvSpPr>
        <p:spPr>
          <a:xfrm>
            <a:off x="7896553" y="3189817"/>
            <a:ext cx="6871018" cy="5795222"/>
          </a:xfrm>
        </p:spPr>
        <p:txBody>
          <a:bodyPr/>
          <a:lstStyle>
            <a:lvl1pPr>
              <a:defRPr sz="3900"/>
            </a:lvl1pPr>
            <a:lvl2pPr>
              <a:defRPr sz="32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8" name="Footer Placeholder 7"/>
          <p:cNvSpPr>
            <a:spLocks noGrp="1"/>
          </p:cNvSpPr>
          <p:nvPr>
            <p:ph type="ftr" sz="quarter" idx="11"/>
          </p:nvPr>
        </p:nvSpPr>
        <p:spPr>
          <a:xfrm>
            <a:off x="5311140" y="9322648"/>
            <a:ext cx="4922520" cy="535516"/>
          </a:xfrm>
          <a:prstGeom prst="rect">
            <a:avLst/>
          </a:prstGeom>
        </p:spPr>
        <p:txBody>
          <a:bodyPr/>
          <a:lstStyle/>
          <a:p>
            <a:pPr marL="1822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20"/>
            <a:r>
              <a:rPr lang="en-US" spc="-6">
                <a:solidFill>
                  <a:prstClr val="black">
                    <a:tint val="75000"/>
                  </a:prstClr>
                </a:solidFill>
                <a:latin typeface="Calibri"/>
              </a:rPr>
              <a:t>Assistant </a:t>
            </a:r>
            <a:r>
              <a:rPr lang="en-US" spc="-20">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394862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4" name="Footer Placeholder 3"/>
          <p:cNvSpPr>
            <a:spLocks noGrp="1"/>
          </p:cNvSpPr>
          <p:nvPr>
            <p:ph type="ftr" sz="quarter" idx="11"/>
          </p:nvPr>
        </p:nvSpPr>
        <p:spPr>
          <a:xfrm>
            <a:off x="5311140" y="9322648"/>
            <a:ext cx="4922520" cy="535516"/>
          </a:xfrm>
          <a:prstGeom prst="rect">
            <a:avLst/>
          </a:prstGeom>
        </p:spPr>
        <p:txBody>
          <a:bodyPr/>
          <a:lstStyle/>
          <a:p>
            <a:pPr marL="1822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20"/>
            <a:r>
              <a:rPr lang="en-US" spc="-6">
                <a:solidFill>
                  <a:prstClr val="black">
                    <a:tint val="75000"/>
                  </a:prstClr>
                </a:solidFill>
                <a:latin typeface="Calibri"/>
              </a:rPr>
              <a:t>Assistant </a:t>
            </a:r>
            <a:r>
              <a:rPr lang="en-US" spc="-20">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037011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a:xfrm>
            <a:off x="5311140" y="9322648"/>
            <a:ext cx="4922520" cy="535516"/>
          </a:xfrm>
          <a:prstGeom prst="rect">
            <a:avLst/>
          </a:prstGeom>
        </p:spPr>
        <p:txBody>
          <a:bodyPr/>
          <a:lstStyle/>
          <a:p>
            <a:pPr marL="1822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20"/>
            <a:r>
              <a:rPr lang="en-US" spc="-6">
                <a:solidFill>
                  <a:prstClr val="black">
                    <a:tint val="75000"/>
                  </a:prstClr>
                </a:solidFill>
                <a:latin typeface="Calibri"/>
              </a:rPr>
              <a:t>Assistant </a:t>
            </a:r>
            <a:r>
              <a:rPr lang="en-US" spc="-20">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523211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8" y="400474"/>
            <a:ext cx="5114132" cy="1704340"/>
          </a:xfrm>
        </p:spPr>
        <p:txBody>
          <a:bodyPr anchor="b"/>
          <a:lstStyle>
            <a:lvl1pPr algn="l">
              <a:defRPr sz="3200" b="1"/>
            </a:lvl1pPr>
          </a:lstStyle>
          <a:p>
            <a:r>
              <a:rPr lang="en-US"/>
              <a:t>Click to edit Master title style</a:t>
            </a:r>
          </a:p>
        </p:txBody>
      </p:sp>
      <p:sp>
        <p:nvSpPr>
          <p:cNvPr id="3" name="Content Placeholder 2"/>
          <p:cNvSpPr>
            <a:spLocks noGrp="1"/>
          </p:cNvSpPr>
          <p:nvPr>
            <p:ph idx="1"/>
          </p:nvPr>
        </p:nvSpPr>
        <p:spPr>
          <a:xfrm>
            <a:off x="6077587" y="400474"/>
            <a:ext cx="8689975" cy="8584566"/>
          </a:xfrm>
        </p:spPr>
        <p:txBody>
          <a:bodyPr/>
          <a:lstStyle>
            <a:lvl1pPr>
              <a:defRPr sz="5200"/>
            </a:lvl1pPr>
            <a:lvl2pPr>
              <a:defRPr sz="4500"/>
            </a:lvl2pPr>
            <a:lvl3pPr>
              <a:defRPr sz="39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7248" y="2104814"/>
            <a:ext cx="5114132" cy="6880226"/>
          </a:xfrm>
        </p:spPr>
        <p:txBody>
          <a:bodyPr/>
          <a:lstStyle>
            <a:lvl1pPr marL="0" indent="0">
              <a:buNone/>
              <a:defRPr sz="2300"/>
            </a:lvl1pPr>
            <a:lvl2pPr marL="730907" indent="0">
              <a:buNone/>
              <a:defRPr sz="1900"/>
            </a:lvl2pPr>
            <a:lvl3pPr marL="1461812" indent="0">
              <a:buNone/>
              <a:defRPr sz="1600"/>
            </a:lvl3pPr>
            <a:lvl4pPr marL="2192722" indent="0">
              <a:buNone/>
              <a:defRPr sz="1400"/>
            </a:lvl4pPr>
            <a:lvl5pPr marL="2923628" indent="0">
              <a:buNone/>
              <a:defRPr sz="1400"/>
            </a:lvl5pPr>
            <a:lvl6pPr marL="3654537" indent="0">
              <a:buNone/>
              <a:defRPr sz="1400"/>
            </a:lvl6pPr>
            <a:lvl7pPr marL="4385440" indent="0">
              <a:buNone/>
              <a:defRPr sz="1400"/>
            </a:lvl7pPr>
            <a:lvl8pPr marL="5116350" indent="0">
              <a:buNone/>
              <a:defRPr sz="1400"/>
            </a:lvl8pPr>
            <a:lvl9pPr marL="5847254"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a:xfrm>
            <a:off x="5311140" y="9322648"/>
            <a:ext cx="4922520" cy="535516"/>
          </a:xfrm>
          <a:prstGeom prst="rect">
            <a:avLst/>
          </a:prstGeom>
        </p:spPr>
        <p:txBody>
          <a:bodyPr/>
          <a:lstStyle/>
          <a:p>
            <a:pPr marL="1822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20"/>
            <a:r>
              <a:rPr lang="en-US" spc="-6">
                <a:solidFill>
                  <a:prstClr val="black">
                    <a:tint val="75000"/>
                  </a:prstClr>
                </a:solidFill>
                <a:latin typeface="Calibri"/>
              </a:rPr>
              <a:t>Assistant </a:t>
            </a:r>
            <a:r>
              <a:rPr lang="en-US" spc="-20">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0207978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6890" y="7040880"/>
            <a:ext cx="9326880" cy="831216"/>
          </a:xfrm>
        </p:spPr>
        <p:txBody>
          <a:bodyPr anchor="b"/>
          <a:lstStyle>
            <a:lvl1pPr algn="l">
              <a:defRPr sz="3200" b="1"/>
            </a:lvl1pPr>
          </a:lstStyle>
          <a:p>
            <a:r>
              <a:rPr lang="en-US"/>
              <a:t>Click to edit Master title style</a:t>
            </a:r>
          </a:p>
        </p:txBody>
      </p:sp>
      <p:sp>
        <p:nvSpPr>
          <p:cNvPr id="3" name="Picture Placeholder 2"/>
          <p:cNvSpPr>
            <a:spLocks noGrp="1"/>
          </p:cNvSpPr>
          <p:nvPr>
            <p:ph type="pic" idx="1"/>
          </p:nvPr>
        </p:nvSpPr>
        <p:spPr>
          <a:xfrm>
            <a:off x="3046890" y="898736"/>
            <a:ext cx="9326880" cy="6035040"/>
          </a:xfrm>
        </p:spPr>
        <p:txBody>
          <a:bodyPr/>
          <a:lstStyle>
            <a:lvl1pPr marL="0" indent="0">
              <a:buNone/>
              <a:defRPr sz="5200"/>
            </a:lvl1pPr>
            <a:lvl2pPr marL="730907" indent="0">
              <a:buNone/>
              <a:defRPr sz="4500"/>
            </a:lvl2pPr>
            <a:lvl3pPr marL="1461812" indent="0">
              <a:buNone/>
              <a:defRPr sz="3900"/>
            </a:lvl3pPr>
            <a:lvl4pPr marL="2192722" indent="0">
              <a:buNone/>
              <a:defRPr sz="3200"/>
            </a:lvl4pPr>
            <a:lvl5pPr marL="2923628" indent="0">
              <a:buNone/>
              <a:defRPr sz="3200"/>
            </a:lvl5pPr>
            <a:lvl6pPr marL="3654537" indent="0">
              <a:buNone/>
              <a:defRPr sz="3200"/>
            </a:lvl6pPr>
            <a:lvl7pPr marL="4385440" indent="0">
              <a:buNone/>
              <a:defRPr sz="3200"/>
            </a:lvl7pPr>
            <a:lvl8pPr marL="5116350" indent="0">
              <a:buNone/>
              <a:defRPr sz="3200"/>
            </a:lvl8pPr>
            <a:lvl9pPr marL="5847254" indent="0">
              <a:buNone/>
              <a:defRPr sz="3200"/>
            </a:lvl9pPr>
          </a:lstStyle>
          <a:p>
            <a:endParaRPr lang="en-US"/>
          </a:p>
        </p:txBody>
      </p:sp>
      <p:sp>
        <p:nvSpPr>
          <p:cNvPr id="4" name="Text Placeholder 3"/>
          <p:cNvSpPr>
            <a:spLocks noGrp="1"/>
          </p:cNvSpPr>
          <p:nvPr>
            <p:ph type="body" sz="half" idx="2"/>
          </p:nvPr>
        </p:nvSpPr>
        <p:spPr>
          <a:xfrm>
            <a:off x="3046890" y="7872096"/>
            <a:ext cx="9326880" cy="1180464"/>
          </a:xfrm>
        </p:spPr>
        <p:txBody>
          <a:bodyPr/>
          <a:lstStyle>
            <a:lvl1pPr marL="0" indent="0">
              <a:buNone/>
              <a:defRPr sz="2300"/>
            </a:lvl1pPr>
            <a:lvl2pPr marL="730907" indent="0">
              <a:buNone/>
              <a:defRPr sz="1900"/>
            </a:lvl2pPr>
            <a:lvl3pPr marL="1461812" indent="0">
              <a:buNone/>
              <a:defRPr sz="1600"/>
            </a:lvl3pPr>
            <a:lvl4pPr marL="2192722" indent="0">
              <a:buNone/>
              <a:defRPr sz="1400"/>
            </a:lvl4pPr>
            <a:lvl5pPr marL="2923628" indent="0">
              <a:buNone/>
              <a:defRPr sz="1400"/>
            </a:lvl5pPr>
            <a:lvl6pPr marL="3654537" indent="0">
              <a:buNone/>
              <a:defRPr sz="1400"/>
            </a:lvl6pPr>
            <a:lvl7pPr marL="4385440" indent="0">
              <a:buNone/>
              <a:defRPr sz="1400"/>
            </a:lvl7pPr>
            <a:lvl8pPr marL="5116350" indent="0">
              <a:buNone/>
              <a:defRPr sz="1400"/>
            </a:lvl8pPr>
            <a:lvl9pPr marL="5847254"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a:xfrm>
            <a:off x="5311140" y="9322648"/>
            <a:ext cx="4922520" cy="535516"/>
          </a:xfrm>
          <a:prstGeom prst="rect">
            <a:avLst/>
          </a:prstGeom>
        </p:spPr>
        <p:txBody>
          <a:bodyPr/>
          <a:lstStyle/>
          <a:p>
            <a:pPr marL="1822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20"/>
            <a:r>
              <a:rPr lang="en-US" spc="-6">
                <a:solidFill>
                  <a:prstClr val="black">
                    <a:tint val="75000"/>
                  </a:prstClr>
                </a:solidFill>
                <a:latin typeface="Calibri"/>
              </a:rPr>
              <a:t>Assistant </a:t>
            </a:r>
            <a:r>
              <a:rPr lang="en-US" spc="-20">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679305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5311140" y="9322648"/>
            <a:ext cx="4922520" cy="535516"/>
          </a:xfrm>
          <a:prstGeom prst="rect">
            <a:avLst/>
          </a:prstGeom>
        </p:spPr>
        <p:txBody>
          <a:bodyPr/>
          <a:lstStyle/>
          <a:p>
            <a:pPr marL="1822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20"/>
            <a:r>
              <a:rPr lang="en-US" spc="-6">
                <a:solidFill>
                  <a:prstClr val="black">
                    <a:tint val="75000"/>
                  </a:prstClr>
                </a:solidFill>
                <a:latin typeface="Calibri"/>
              </a:rPr>
              <a:t>Assistant </a:t>
            </a:r>
            <a:r>
              <a:rPr lang="en-US" spc="-20">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6821790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69980" y="402803"/>
            <a:ext cx="3497580" cy="858223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7240" y="402803"/>
            <a:ext cx="10233660" cy="85822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5311140" y="9322648"/>
            <a:ext cx="4922520" cy="535516"/>
          </a:xfrm>
          <a:prstGeom prst="rect">
            <a:avLst/>
          </a:prstGeom>
        </p:spPr>
        <p:txBody>
          <a:bodyPr/>
          <a:lstStyle/>
          <a:p>
            <a:pPr marL="1822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20"/>
            <a:r>
              <a:rPr lang="en-US" spc="-6">
                <a:solidFill>
                  <a:prstClr val="black">
                    <a:tint val="75000"/>
                  </a:prstClr>
                </a:solidFill>
                <a:latin typeface="Calibri"/>
              </a:rPr>
              <a:t>Assistant </a:t>
            </a:r>
            <a:r>
              <a:rPr lang="en-US" spc="-20">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909">
              <a:spcBef>
                <a:spcPts val="144"/>
              </a:spcBef>
            </a:pPr>
            <a:fld id="{81D60167-4931-47E6-BA6A-407CBD079E47}" type="slidenum">
              <a:rPr lang="uk-UA" smtClean="0">
                <a:solidFill>
                  <a:prstClr val="black">
                    <a:tint val="75000"/>
                  </a:prstClr>
                </a:solidFill>
                <a:latin typeface="Calibri"/>
              </a:rPr>
              <a:pPr marL="174909">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364665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9/3/19</a:t>
            </a:fld>
            <a:endParaRPr lang="en-US">
              <a:solidFill>
                <a:prstClr val="black">
                  <a:tint val="75000"/>
                </a:prstClr>
              </a:solidFill>
              <a:latin typeface="Calibri"/>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601151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1 column - no image">
    <p:bg>
      <p:bgPr>
        <a:blipFill rotWithShape="1">
          <a:blip r:embed="rId2">
            <a:alphaModFix/>
          </a:blip>
          <a:stretch>
            <a:fillRect/>
          </a:stretch>
        </a:blipFill>
        <a:effectLst/>
      </p:bgPr>
    </p:bg>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13731240" y="9387841"/>
            <a:ext cx="1813560" cy="558799"/>
          </a:xfrm>
          <a:prstGeom prst="rect">
            <a:avLst/>
          </a:prstGeom>
          <a:noFill/>
          <a:ln>
            <a:noFill/>
          </a:ln>
        </p:spPr>
        <p:txBody>
          <a:bodyPr wrap="square" lIns="0" tIns="0" rIns="0" bIns="0" anchor="ctr" anchorCtr="0">
            <a:noAutofit/>
          </a:bodyPr>
          <a:lstStyle>
            <a:lvl1pPr algn="ctr">
              <a:defRPr sz="1800">
                <a:solidFill>
                  <a:srgbClr val="17375E"/>
                </a:solidFill>
              </a:defRPr>
            </a:lvl1pPr>
          </a:lstStyle>
          <a:p>
            <a:pPr>
              <a:buClr>
                <a:schemeClr val="lt1"/>
              </a:buClr>
              <a:buSzPct val="25000"/>
            </a:pPr>
            <a:fld id="{00000000-1234-1234-1234-123412341234}" type="slidenum">
              <a:rPr lang="en-US" smtClean="0">
                <a:ea typeface="Calibri"/>
                <a:cs typeface="Calibri"/>
                <a:sym typeface="Calibri"/>
              </a:rPr>
              <a:pPr>
                <a:buClr>
                  <a:schemeClr val="lt1"/>
                </a:buClr>
                <a:buSzPct val="25000"/>
              </a:pPr>
              <a:t>‹#›</a:t>
            </a:fld>
            <a:endParaRPr lang="en-US" dirty="0">
              <a:ea typeface="Calibri"/>
              <a:cs typeface="Calibri"/>
              <a:sym typeface="Calibri"/>
            </a:endParaRPr>
          </a:p>
        </p:txBody>
      </p:sp>
      <p:sp>
        <p:nvSpPr>
          <p:cNvPr id="31" name="Shape 31"/>
          <p:cNvSpPr txBox="1">
            <a:spLocks noGrp="1"/>
          </p:cNvSpPr>
          <p:nvPr>
            <p:ph type="dt" idx="10"/>
          </p:nvPr>
        </p:nvSpPr>
        <p:spPr>
          <a:xfrm>
            <a:off x="-7925" y="9387840"/>
            <a:ext cx="2080564" cy="558797"/>
          </a:xfrm>
          <a:prstGeom prst="rect">
            <a:avLst/>
          </a:prstGeom>
          <a:solidFill>
            <a:schemeClr val="lt1">
              <a:alpha val="69411"/>
            </a:schemeClr>
          </a:solidFill>
          <a:ln>
            <a:noFill/>
          </a:ln>
        </p:spPr>
        <p:txBody>
          <a:bodyPr wrap="square" lIns="146280" tIns="146280" rIns="146280" bIns="146280" anchor="t" anchorCtr="0"/>
          <a:lstStyle>
            <a:lvl1pPr marL="0" marR="0" lvl="0" indent="0" algn="l" rtl="0">
              <a:lnSpc>
                <a:spcPct val="100000"/>
              </a:lnSpc>
              <a:spcBef>
                <a:spcPts val="0"/>
              </a:spcBef>
              <a:spcAft>
                <a:spcPts val="0"/>
              </a:spcAft>
              <a:buClr>
                <a:schemeClr val="accent5"/>
              </a:buClr>
              <a:buFont typeface="Calibri"/>
              <a:buNone/>
              <a:defRPr sz="1800" b="0" i="0" u="none" strike="noStrike" cap="none">
                <a:solidFill>
                  <a:schemeClr val="tx2">
                    <a:lumMod val="75000"/>
                  </a:schemeClr>
                </a:solidFill>
                <a:latin typeface="Calibri"/>
                <a:ea typeface="Calibri"/>
                <a:cs typeface="Calibri"/>
                <a:sym typeface="Calibri"/>
              </a:defRPr>
            </a:lvl1pPr>
            <a:lvl2pPr marL="548640" marR="0" lvl="1"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2pPr>
            <a:lvl3pPr marL="1097280" marR="0" lvl="2"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3pPr>
            <a:lvl4pPr marL="1645920" marR="0" lvl="3"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4pPr>
            <a:lvl5pPr marL="2194560" marR="0" lvl="4"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5pPr>
            <a:lvl6pPr marL="2743200" marR="0" lvl="5"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6pPr>
            <a:lvl7pPr marL="3291840" marR="0" lvl="6"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7pPr>
            <a:lvl8pPr marL="3840480" marR="0" lvl="7"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8pPr>
            <a:lvl9pPr marL="4389120" marR="0" lvl="8"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9pPr>
          </a:lstStyle>
          <a:p>
            <a:endParaRPr lang="en-US" dirty="0"/>
          </a:p>
        </p:txBody>
      </p:sp>
      <p:sp>
        <p:nvSpPr>
          <p:cNvPr id="32" name="Shape 32"/>
          <p:cNvSpPr txBox="1">
            <a:spLocks noGrp="1"/>
          </p:cNvSpPr>
          <p:nvPr>
            <p:ph type="ftr" idx="11"/>
          </p:nvPr>
        </p:nvSpPr>
        <p:spPr>
          <a:xfrm>
            <a:off x="2072640" y="9387841"/>
            <a:ext cx="11658600" cy="558796"/>
          </a:xfrm>
          <a:prstGeom prst="rect">
            <a:avLst/>
          </a:prstGeom>
          <a:gradFill>
            <a:gsLst>
              <a:gs pos="0">
                <a:srgbClr val="FFFFFF">
                  <a:alpha val="69411"/>
                </a:srgbClr>
              </a:gs>
              <a:gs pos="40000">
                <a:srgbClr val="FFFFFF">
                  <a:alpha val="0"/>
                </a:srgbClr>
              </a:gs>
              <a:gs pos="90000">
                <a:srgbClr val="FFFFFF">
                  <a:alpha val="0"/>
                </a:srgbClr>
              </a:gs>
              <a:gs pos="100000">
                <a:srgbClr val="FFFFFF">
                  <a:alpha val="69411"/>
                </a:srgbClr>
              </a:gs>
            </a:gsLst>
            <a:lin ang="0" scaled="0"/>
          </a:gradFill>
          <a:ln>
            <a:noFill/>
          </a:ln>
        </p:spPr>
        <p:txBody>
          <a:bodyPr wrap="square" lIns="146280" tIns="146280" rIns="146280" bIns="146280" anchor="t" anchorCtr="0"/>
          <a:lstStyle>
            <a:lvl1pPr marL="0" marR="0" lvl="0" indent="0" algn="ctr" rtl="0">
              <a:lnSpc>
                <a:spcPct val="100000"/>
              </a:lnSpc>
              <a:spcBef>
                <a:spcPts val="0"/>
              </a:spcBef>
              <a:spcAft>
                <a:spcPts val="0"/>
              </a:spcAft>
              <a:buClr>
                <a:schemeClr val="accent5"/>
              </a:buClr>
              <a:buFont typeface="Calibri"/>
              <a:buNone/>
              <a:defRPr sz="2200" b="0" i="0" u="none" strike="noStrike" cap="none">
                <a:solidFill>
                  <a:srgbClr val="17375E"/>
                </a:solidFill>
                <a:latin typeface="Calibri"/>
                <a:ea typeface="Calibri"/>
                <a:cs typeface="Calibri"/>
                <a:sym typeface="Calibri"/>
              </a:defRPr>
            </a:lvl1pPr>
            <a:lvl2pPr marL="548640" marR="0" lvl="1"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2pPr>
            <a:lvl3pPr marL="1097280" marR="0" lvl="2"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3pPr>
            <a:lvl4pPr marL="1645920" marR="0" lvl="3"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4pPr>
            <a:lvl5pPr marL="2194560" marR="0" lvl="4"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5pPr>
            <a:lvl6pPr marL="2743200" marR="0" lvl="5"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6pPr>
            <a:lvl7pPr marL="3291840" marR="0" lvl="6"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7pPr>
            <a:lvl8pPr marL="3840480" marR="0" lvl="7"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8pPr>
            <a:lvl9pPr marL="4389120" marR="0" lvl="8" indent="0" algn="l" rtl="0">
              <a:lnSpc>
                <a:spcPct val="100000"/>
              </a:lnSpc>
              <a:spcBef>
                <a:spcPts val="0"/>
              </a:spcBef>
              <a:spcAft>
                <a:spcPts val="0"/>
              </a:spcAft>
              <a:buClr>
                <a:schemeClr val="dk1"/>
              </a:buClr>
              <a:buFont typeface="Calibri"/>
              <a:buNone/>
              <a:defRPr sz="2200" b="0" i="0" u="none" strike="noStrike" cap="none">
                <a:solidFill>
                  <a:schemeClr val="dk1"/>
                </a:solidFill>
                <a:latin typeface="Calibri"/>
                <a:ea typeface="Calibri"/>
                <a:cs typeface="Calibri"/>
                <a:sym typeface="Calibri"/>
              </a:defRPr>
            </a:lvl9pPr>
          </a:lstStyle>
          <a:p>
            <a:r>
              <a:rPr lang="en-US" dirty="0"/>
              <a:t>CS3907-80/CSCI 6444-10: Big Data and Analytics</a:t>
            </a:r>
          </a:p>
          <a:p>
            <a:endParaRPr lang="en-US" dirty="0"/>
          </a:p>
        </p:txBody>
      </p:sp>
      <p:sp>
        <p:nvSpPr>
          <p:cNvPr id="7" name="Title Placeholder 1"/>
          <p:cNvSpPr>
            <a:spLocks noGrp="1"/>
          </p:cNvSpPr>
          <p:nvPr>
            <p:ph type="title"/>
          </p:nvPr>
        </p:nvSpPr>
        <p:spPr>
          <a:xfrm>
            <a:off x="259080" y="223520"/>
            <a:ext cx="12435840" cy="1676400"/>
          </a:xfrm>
          <a:prstGeom prst="rect">
            <a:avLst/>
          </a:prstGeom>
        </p:spPr>
        <p:txBody>
          <a:bodyPr vert="horz" lIns="146304" tIns="73152" rIns="146304" bIns="73152" rtlCol="0" anchor="ctr">
            <a:normAutofit/>
          </a:bodyPr>
          <a:lstStyle/>
          <a:p>
            <a:r>
              <a:rPr lang="en-US" dirty="0"/>
              <a:t>Click to edit Master title style</a:t>
            </a:r>
          </a:p>
        </p:txBody>
      </p:sp>
      <p:sp>
        <p:nvSpPr>
          <p:cNvPr id="8" name="Text Placeholder 2"/>
          <p:cNvSpPr>
            <a:spLocks noGrp="1"/>
          </p:cNvSpPr>
          <p:nvPr>
            <p:ph idx="1"/>
          </p:nvPr>
        </p:nvSpPr>
        <p:spPr>
          <a:xfrm>
            <a:off x="777240" y="2346961"/>
            <a:ext cx="13990320" cy="6638079"/>
          </a:xfrm>
          <a:prstGeom prst="rect">
            <a:avLst/>
          </a:prstGeom>
        </p:spPr>
        <p:txBody>
          <a:bodyPr vert="horz" lIns="146304" tIns="73152" rIns="146304" bIns="7315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742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latin typeface="Calibri"/>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9/3/19</a:t>
            </a:fld>
            <a:endParaRPr lang="en-US">
              <a:solidFill>
                <a:prstClr val="black">
                  <a:tint val="75000"/>
                </a:prstClr>
              </a:solidFill>
              <a:latin typeface="Calibri"/>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261732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5860" y="3124642"/>
            <a:ext cx="13213080" cy="2156038"/>
          </a:xfrm>
        </p:spPr>
        <p:txBody>
          <a:bodyPr/>
          <a:lstStyle/>
          <a:p>
            <a:r>
              <a:rPr lang="en-US"/>
              <a:t>Click to edit Master title style</a:t>
            </a:r>
          </a:p>
        </p:txBody>
      </p:sp>
      <p:sp>
        <p:nvSpPr>
          <p:cNvPr id="3" name="Subtitle 2"/>
          <p:cNvSpPr>
            <a:spLocks noGrp="1"/>
          </p:cNvSpPr>
          <p:nvPr>
            <p:ph type="subTitle" idx="1"/>
          </p:nvPr>
        </p:nvSpPr>
        <p:spPr>
          <a:xfrm>
            <a:off x="2331720" y="5699760"/>
            <a:ext cx="10881360" cy="2570480"/>
          </a:xfrm>
        </p:spPr>
        <p:txBody>
          <a:bodyPr/>
          <a:lstStyle>
            <a:lvl1pPr marL="0" indent="0" algn="ctr">
              <a:buNone/>
              <a:defRPr>
                <a:solidFill>
                  <a:schemeClr val="tx1">
                    <a:tint val="75000"/>
                  </a:schemeClr>
                </a:solidFill>
              </a:defRPr>
            </a:lvl1pPr>
            <a:lvl2pPr marL="730650" indent="0" algn="ctr">
              <a:buNone/>
              <a:defRPr>
                <a:solidFill>
                  <a:schemeClr val="tx1">
                    <a:tint val="75000"/>
                  </a:schemeClr>
                </a:solidFill>
              </a:defRPr>
            </a:lvl2pPr>
            <a:lvl3pPr marL="1461287" indent="0" algn="ctr">
              <a:buNone/>
              <a:defRPr>
                <a:solidFill>
                  <a:schemeClr val="tx1">
                    <a:tint val="75000"/>
                  </a:schemeClr>
                </a:solidFill>
              </a:defRPr>
            </a:lvl3pPr>
            <a:lvl4pPr marL="2191935" indent="0" algn="ctr">
              <a:buNone/>
              <a:defRPr>
                <a:solidFill>
                  <a:schemeClr val="tx1">
                    <a:tint val="75000"/>
                  </a:schemeClr>
                </a:solidFill>
              </a:defRPr>
            </a:lvl4pPr>
            <a:lvl5pPr marL="2922577" indent="0" algn="ctr">
              <a:buNone/>
              <a:defRPr>
                <a:solidFill>
                  <a:schemeClr val="tx1">
                    <a:tint val="75000"/>
                  </a:schemeClr>
                </a:solidFill>
              </a:defRPr>
            </a:lvl5pPr>
            <a:lvl6pPr marL="3653222" indent="0" algn="ctr">
              <a:buNone/>
              <a:defRPr>
                <a:solidFill>
                  <a:schemeClr val="tx1">
                    <a:tint val="75000"/>
                  </a:schemeClr>
                </a:solidFill>
              </a:defRPr>
            </a:lvl6pPr>
            <a:lvl7pPr marL="4383865" indent="0" algn="ctr">
              <a:buNone/>
              <a:defRPr>
                <a:solidFill>
                  <a:schemeClr val="tx1">
                    <a:tint val="75000"/>
                  </a:schemeClr>
                </a:solidFill>
              </a:defRPr>
            </a:lvl7pPr>
            <a:lvl8pPr marL="5114512" indent="0" algn="ctr">
              <a:buNone/>
              <a:defRPr>
                <a:solidFill>
                  <a:schemeClr val="tx1">
                    <a:tint val="75000"/>
                  </a:schemeClr>
                </a:solidFill>
              </a:defRPr>
            </a:lvl8pPr>
            <a:lvl9pPr marL="584515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0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00"/>
            <a:r>
              <a:rPr lang="en-US" spc="-6">
                <a:solidFill>
                  <a:prstClr val="black">
                    <a:tint val="75000"/>
                  </a:prstClr>
                </a:solidFill>
                <a:latin typeface="Calibri"/>
              </a:rPr>
              <a:t>Assistant </a:t>
            </a:r>
            <a:r>
              <a:rPr lang="en-US" spc="-22">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289933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0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00"/>
            <a:r>
              <a:rPr lang="en-US" spc="-6">
                <a:solidFill>
                  <a:prstClr val="black">
                    <a:tint val="75000"/>
                  </a:prstClr>
                </a:solidFill>
                <a:latin typeface="Calibri"/>
              </a:rPr>
              <a:t>Assistant </a:t>
            </a:r>
            <a:r>
              <a:rPr lang="en-US" spc="-22">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1866200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7932" y="6463454"/>
            <a:ext cx="13213080" cy="1997710"/>
          </a:xfrm>
        </p:spPr>
        <p:txBody>
          <a:bodyPr anchor="t"/>
          <a:lstStyle>
            <a:lvl1pPr algn="l">
              <a:defRPr sz="6500" b="1" cap="all"/>
            </a:lvl1pPr>
          </a:lstStyle>
          <a:p>
            <a:r>
              <a:rPr lang="en-US"/>
              <a:t>Click to edit Master title style</a:t>
            </a:r>
          </a:p>
        </p:txBody>
      </p:sp>
      <p:sp>
        <p:nvSpPr>
          <p:cNvPr id="3" name="Text Placeholder 2"/>
          <p:cNvSpPr>
            <a:spLocks noGrp="1"/>
          </p:cNvSpPr>
          <p:nvPr>
            <p:ph type="body" idx="1"/>
          </p:nvPr>
        </p:nvSpPr>
        <p:spPr>
          <a:xfrm>
            <a:off x="1227932" y="4263181"/>
            <a:ext cx="13213080" cy="2200274"/>
          </a:xfrm>
        </p:spPr>
        <p:txBody>
          <a:bodyPr anchor="b"/>
          <a:lstStyle>
            <a:lvl1pPr marL="0" indent="0">
              <a:buNone/>
              <a:defRPr sz="3200">
                <a:solidFill>
                  <a:schemeClr val="tx1">
                    <a:tint val="75000"/>
                  </a:schemeClr>
                </a:solidFill>
              </a:defRPr>
            </a:lvl1pPr>
            <a:lvl2pPr marL="730650" indent="0">
              <a:buNone/>
              <a:defRPr sz="2900">
                <a:solidFill>
                  <a:schemeClr val="tx1">
                    <a:tint val="75000"/>
                  </a:schemeClr>
                </a:solidFill>
              </a:defRPr>
            </a:lvl2pPr>
            <a:lvl3pPr marL="1461287" indent="0">
              <a:buNone/>
              <a:defRPr sz="2600">
                <a:solidFill>
                  <a:schemeClr val="tx1">
                    <a:tint val="75000"/>
                  </a:schemeClr>
                </a:solidFill>
              </a:defRPr>
            </a:lvl3pPr>
            <a:lvl4pPr marL="2191935" indent="0">
              <a:buNone/>
              <a:defRPr sz="2200">
                <a:solidFill>
                  <a:schemeClr val="tx1">
                    <a:tint val="75000"/>
                  </a:schemeClr>
                </a:solidFill>
              </a:defRPr>
            </a:lvl4pPr>
            <a:lvl5pPr marL="2922577" indent="0">
              <a:buNone/>
              <a:defRPr sz="2200">
                <a:solidFill>
                  <a:schemeClr val="tx1">
                    <a:tint val="75000"/>
                  </a:schemeClr>
                </a:solidFill>
              </a:defRPr>
            </a:lvl5pPr>
            <a:lvl6pPr marL="3653222" indent="0">
              <a:buNone/>
              <a:defRPr sz="2200">
                <a:solidFill>
                  <a:schemeClr val="tx1">
                    <a:tint val="75000"/>
                  </a:schemeClr>
                </a:solidFill>
              </a:defRPr>
            </a:lvl6pPr>
            <a:lvl7pPr marL="4383865" indent="0">
              <a:buNone/>
              <a:defRPr sz="2200">
                <a:solidFill>
                  <a:schemeClr val="tx1">
                    <a:tint val="75000"/>
                  </a:schemeClr>
                </a:solidFill>
              </a:defRPr>
            </a:lvl7pPr>
            <a:lvl8pPr marL="5114512" indent="0">
              <a:buNone/>
              <a:defRPr sz="2200">
                <a:solidFill>
                  <a:schemeClr val="tx1">
                    <a:tint val="75000"/>
                  </a:schemeClr>
                </a:solidFill>
              </a:defRPr>
            </a:lvl8pPr>
            <a:lvl9pPr marL="5845155" indent="0">
              <a:buNone/>
              <a:defRPr sz="2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pPr marL="1820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00"/>
            <a:r>
              <a:rPr lang="en-US" spc="-6">
                <a:solidFill>
                  <a:prstClr val="black">
                    <a:tint val="75000"/>
                  </a:prstClr>
                </a:solidFill>
                <a:latin typeface="Calibri"/>
              </a:rPr>
              <a:t>Assistant </a:t>
            </a:r>
            <a:r>
              <a:rPr lang="en-US" spc="-22">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3614268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77240" y="2346989"/>
            <a:ext cx="6865620" cy="6638079"/>
          </a:xfrm>
        </p:spPr>
        <p:txBody>
          <a:bodyPr/>
          <a:lstStyle>
            <a:lvl1pPr>
              <a:defRPr sz="4500"/>
            </a:lvl1pPr>
            <a:lvl2pPr>
              <a:defRPr sz="37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01940" y="2346989"/>
            <a:ext cx="6865620" cy="6638079"/>
          </a:xfrm>
        </p:spPr>
        <p:txBody>
          <a:bodyPr/>
          <a:lstStyle>
            <a:lvl1pPr>
              <a:defRPr sz="4500"/>
            </a:lvl1pPr>
            <a:lvl2pPr>
              <a:defRPr sz="3700"/>
            </a:lvl2pPr>
            <a:lvl3pPr>
              <a:defRPr sz="32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latin typeface="Calibri"/>
              </a:rPr>
              <a:pPr/>
              <a:t>9/3/19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pPr marL="18200">
              <a:spcBef>
                <a:spcPts val="144"/>
              </a:spcBef>
            </a:pPr>
            <a:r>
              <a:rPr lang="en-US" spc="-6">
                <a:solidFill>
                  <a:prstClr val="black">
                    <a:tint val="75000"/>
                  </a:prstClr>
                </a:solidFill>
                <a:latin typeface="Calibri"/>
              </a:rPr>
              <a:t>David </a:t>
            </a:r>
            <a:r>
              <a:rPr lang="en-US">
                <a:solidFill>
                  <a:prstClr val="black">
                    <a:tint val="75000"/>
                  </a:prstClr>
                </a:solidFill>
                <a:latin typeface="Calibri"/>
              </a:rPr>
              <a:t>A.</a:t>
            </a:r>
            <a:r>
              <a:rPr lang="en-US" spc="-93">
                <a:solidFill>
                  <a:prstClr val="black">
                    <a:tint val="75000"/>
                  </a:prstClr>
                </a:solidFill>
                <a:latin typeface="Calibri"/>
              </a:rPr>
              <a:t> </a:t>
            </a:r>
            <a:r>
              <a:rPr lang="en-US" spc="-6">
                <a:solidFill>
                  <a:prstClr val="black">
                    <a:tint val="75000"/>
                  </a:prstClr>
                </a:solidFill>
                <a:latin typeface="Calibri"/>
              </a:rPr>
              <a:t>Broniatowski</a:t>
            </a:r>
          </a:p>
          <a:p>
            <a:pPr marL="18200"/>
            <a:r>
              <a:rPr lang="en-US" spc="-6">
                <a:solidFill>
                  <a:prstClr val="black">
                    <a:tint val="75000"/>
                  </a:prstClr>
                </a:solidFill>
                <a:latin typeface="Calibri"/>
              </a:rPr>
              <a:t>Assistant </a:t>
            </a:r>
            <a:r>
              <a:rPr lang="en-US" spc="-22">
                <a:solidFill>
                  <a:prstClr val="black">
                    <a:tint val="75000"/>
                  </a:prstClr>
                </a:solidFill>
                <a:latin typeface="Calibri"/>
              </a:rPr>
              <a:t>Professor, </a:t>
            </a:r>
            <a:r>
              <a:rPr lang="en-US" spc="-6">
                <a:solidFill>
                  <a:prstClr val="black">
                    <a:tint val="75000"/>
                  </a:prstClr>
                </a:solidFill>
                <a:latin typeface="Calibri"/>
              </a:rPr>
              <a:t>The George </a:t>
            </a:r>
            <a:r>
              <a:rPr lang="en-US" spc="-14">
                <a:solidFill>
                  <a:prstClr val="black">
                    <a:tint val="75000"/>
                  </a:prstClr>
                </a:solidFill>
                <a:latin typeface="Calibri"/>
              </a:rPr>
              <a:t>Washington</a:t>
            </a:r>
            <a:r>
              <a:rPr lang="en-US" spc="57">
                <a:solidFill>
                  <a:prstClr val="black">
                    <a:tint val="75000"/>
                  </a:prstClr>
                </a:solidFill>
                <a:latin typeface="Calibri"/>
              </a:rPr>
              <a:t> </a:t>
            </a:r>
            <a:r>
              <a:rPr lang="en-US" spc="-6">
                <a:solidFill>
                  <a:prstClr val="black">
                    <a:tint val="75000"/>
                  </a:prstClr>
                </a:solidFill>
                <a:latin typeface="Calibri"/>
              </a:rPr>
              <a:t>University</a:t>
            </a:r>
            <a:endParaRPr lang="en-US" spc="-6"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pPr marL="174720">
              <a:spcBef>
                <a:spcPts val="144"/>
              </a:spcBef>
            </a:pPr>
            <a:fld id="{81D60167-4931-47E6-BA6A-407CBD079E47}" type="slidenum">
              <a:rPr lang="uk-UA" smtClean="0">
                <a:solidFill>
                  <a:prstClr val="black">
                    <a:tint val="75000"/>
                  </a:prstClr>
                </a:solidFill>
                <a:latin typeface="Calibri"/>
              </a:rPr>
              <a:pPr marL="174720">
                <a:spcBef>
                  <a:spcPts val="144"/>
                </a:spcBef>
              </a:pPr>
              <a:t>‹#›</a:t>
            </a:fld>
            <a:endParaRPr lang="uk-UA" dirty="0">
              <a:solidFill>
                <a:prstClr val="black">
                  <a:tint val="75000"/>
                </a:prstClr>
              </a:solidFill>
              <a:latin typeface="Calibri"/>
            </a:endParaRPr>
          </a:p>
        </p:txBody>
      </p:sp>
    </p:spTree>
    <p:extLst>
      <p:ext uri="{BB962C8B-B14F-4D97-AF65-F5344CB8AC3E}">
        <p14:creationId xmlns:p14="http://schemas.microsoft.com/office/powerpoint/2010/main" val="286113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912088" y="5979625"/>
            <a:ext cx="0" cy="172085"/>
          </a:xfrm>
          <a:custGeom>
            <a:avLst/>
            <a:gdLst/>
            <a:ahLst/>
            <a:cxnLst/>
            <a:rect l="l" t="t" r="r" b="b"/>
            <a:pathLst>
              <a:path h="172085">
                <a:moveTo>
                  <a:pt x="0" y="0"/>
                </a:moveTo>
                <a:lnTo>
                  <a:pt x="0" y="17164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bk object 17"/>
          <p:cNvSpPr/>
          <p:nvPr/>
        </p:nvSpPr>
        <p:spPr>
          <a:xfrm>
            <a:off x="10912088" y="6563171"/>
            <a:ext cx="0" cy="201296"/>
          </a:xfrm>
          <a:custGeom>
            <a:avLst/>
            <a:gdLst/>
            <a:ahLst/>
            <a:cxnLst/>
            <a:rect l="l" t="t" r="r" b="b"/>
            <a:pathLst>
              <a:path h="201295">
                <a:moveTo>
                  <a:pt x="0" y="0"/>
                </a:moveTo>
                <a:lnTo>
                  <a:pt x="0" y="20089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8" name="bk object 18"/>
          <p:cNvSpPr/>
          <p:nvPr/>
        </p:nvSpPr>
        <p:spPr>
          <a:xfrm>
            <a:off x="10870790" y="5907830"/>
            <a:ext cx="83186" cy="101600"/>
          </a:xfrm>
          <a:custGeom>
            <a:avLst/>
            <a:gdLst/>
            <a:ahLst/>
            <a:cxnLst/>
            <a:rect l="l" t="t" r="r" b="b"/>
            <a:pathLst>
              <a:path w="83184" h="101600">
                <a:moveTo>
                  <a:pt x="41300" y="0"/>
                </a:moveTo>
                <a:lnTo>
                  <a:pt x="0" y="101079"/>
                </a:lnTo>
                <a:lnTo>
                  <a:pt x="41300" y="77101"/>
                </a:lnTo>
                <a:lnTo>
                  <a:pt x="72803" y="77101"/>
                </a:lnTo>
                <a:lnTo>
                  <a:pt x="41300" y="0"/>
                </a:lnTo>
                <a:close/>
              </a:path>
              <a:path w="83184" h="101600">
                <a:moveTo>
                  <a:pt x="72803" y="77101"/>
                </a:moveTo>
                <a:lnTo>
                  <a:pt x="41300" y="77101"/>
                </a:lnTo>
                <a:lnTo>
                  <a:pt x="82600" y="101079"/>
                </a:lnTo>
                <a:lnTo>
                  <a:pt x="72803"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9" name="bk object 19"/>
          <p:cNvSpPr/>
          <p:nvPr/>
        </p:nvSpPr>
        <p:spPr>
          <a:xfrm>
            <a:off x="6279813" y="7197627"/>
            <a:ext cx="3968750" cy="1096012"/>
          </a:xfrm>
          <a:custGeom>
            <a:avLst/>
            <a:gdLst/>
            <a:ahLst/>
            <a:cxnLst/>
            <a:rect l="l" t="t" r="r" b="b"/>
            <a:pathLst>
              <a:path w="3968750" h="1096009">
                <a:moveTo>
                  <a:pt x="3968546" y="0"/>
                </a:moveTo>
                <a:lnTo>
                  <a:pt x="0" y="0"/>
                </a:lnTo>
                <a:lnTo>
                  <a:pt x="12" y="1095997"/>
                </a:lnTo>
              </a:path>
            </a:pathLst>
          </a:custGeom>
          <a:ln w="12699">
            <a:solidFill>
              <a:srgbClr val="231F20"/>
            </a:solidFill>
          </a:ln>
        </p:spPr>
        <p:txBody>
          <a:bodyPr wrap="square" lIns="0" tIns="0" rIns="0" bIns="0" rtlCol="0"/>
          <a:lstStyle/>
          <a:p>
            <a:endParaRPr>
              <a:solidFill>
                <a:prstClr val="black"/>
              </a:solidFill>
              <a:latin typeface="Calibri"/>
            </a:endParaRPr>
          </a:p>
        </p:txBody>
      </p:sp>
      <p:sp>
        <p:nvSpPr>
          <p:cNvPr id="20" name="bk object 20"/>
          <p:cNvSpPr/>
          <p:nvPr/>
        </p:nvSpPr>
        <p:spPr>
          <a:xfrm>
            <a:off x="6238516" y="8264277"/>
            <a:ext cx="83186" cy="101600"/>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1" name="bk object 21"/>
          <p:cNvSpPr/>
          <p:nvPr/>
        </p:nvSpPr>
        <p:spPr>
          <a:xfrm>
            <a:off x="7050448" y="7052392"/>
            <a:ext cx="3253105" cy="0"/>
          </a:xfrm>
          <a:custGeom>
            <a:avLst/>
            <a:gdLst/>
            <a:ahLst/>
            <a:cxnLst/>
            <a:rect l="l" t="t" r="r" b="b"/>
            <a:pathLst>
              <a:path w="3253104">
                <a:moveTo>
                  <a:pt x="0" y="0"/>
                </a:moveTo>
                <a:lnTo>
                  <a:pt x="325307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bk object 22"/>
          <p:cNvSpPr/>
          <p:nvPr/>
        </p:nvSpPr>
        <p:spPr>
          <a:xfrm>
            <a:off x="9739761" y="6911850"/>
            <a:ext cx="744218" cy="0"/>
          </a:xfrm>
          <a:custGeom>
            <a:avLst/>
            <a:gdLst/>
            <a:ahLst/>
            <a:cxnLst/>
            <a:rect l="l" t="t" r="r" b="b"/>
            <a:pathLst>
              <a:path w="744220">
                <a:moveTo>
                  <a:pt x="0" y="0"/>
                </a:moveTo>
                <a:lnTo>
                  <a:pt x="74400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bk object 23"/>
          <p:cNvSpPr/>
          <p:nvPr/>
        </p:nvSpPr>
        <p:spPr>
          <a:xfrm>
            <a:off x="8404045" y="7335811"/>
            <a:ext cx="1902462" cy="0"/>
          </a:xfrm>
          <a:custGeom>
            <a:avLst/>
            <a:gdLst/>
            <a:ahLst/>
            <a:cxnLst/>
            <a:rect l="l" t="t" r="r" b="b"/>
            <a:pathLst>
              <a:path w="1902459">
                <a:moveTo>
                  <a:pt x="190206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bk object 24"/>
          <p:cNvSpPr/>
          <p:nvPr/>
        </p:nvSpPr>
        <p:spPr>
          <a:xfrm>
            <a:off x="10276823" y="7294577"/>
            <a:ext cx="101601" cy="83185"/>
          </a:xfrm>
          <a:custGeom>
            <a:avLst/>
            <a:gdLst/>
            <a:ahLst/>
            <a:cxnLst/>
            <a:rect l="l" t="t" r="r" b="b"/>
            <a:pathLst>
              <a:path w="101600" h="83184">
                <a:moveTo>
                  <a:pt x="0" y="0"/>
                </a:moveTo>
                <a:lnTo>
                  <a:pt x="23990" y="41300"/>
                </a:lnTo>
                <a:lnTo>
                  <a:pt x="0" y="82600"/>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bk object 25"/>
          <p:cNvSpPr/>
          <p:nvPr/>
        </p:nvSpPr>
        <p:spPr>
          <a:xfrm>
            <a:off x="10193930" y="6759133"/>
            <a:ext cx="1451418" cy="692696"/>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26" name="bk object 26"/>
          <p:cNvSpPr/>
          <p:nvPr/>
        </p:nvSpPr>
        <p:spPr>
          <a:xfrm>
            <a:off x="5351250" y="8350635"/>
            <a:ext cx="1451418" cy="692696"/>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7" name="bk object 27"/>
          <p:cNvSpPr/>
          <p:nvPr/>
        </p:nvSpPr>
        <p:spPr>
          <a:xfrm>
            <a:off x="8358858" y="2768627"/>
            <a:ext cx="0" cy="358775"/>
          </a:xfrm>
          <a:custGeom>
            <a:avLst/>
            <a:gdLst/>
            <a:ahLst/>
            <a:cxnLst/>
            <a:rect l="l" t="t" r="r" b="b"/>
            <a:pathLst>
              <a:path h="358775">
                <a:moveTo>
                  <a:pt x="0" y="0"/>
                </a:moveTo>
                <a:lnTo>
                  <a:pt x="0" y="3585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bk object 28"/>
          <p:cNvSpPr/>
          <p:nvPr/>
        </p:nvSpPr>
        <p:spPr>
          <a:xfrm>
            <a:off x="8358858" y="3301430"/>
            <a:ext cx="0" cy="298449"/>
          </a:xfrm>
          <a:custGeom>
            <a:avLst/>
            <a:gdLst/>
            <a:ahLst/>
            <a:cxnLst/>
            <a:rect l="l" t="t" r="r" b="b"/>
            <a:pathLst>
              <a:path h="298450">
                <a:moveTo>
                  <a:pt x="0" y="0"/>
                </a:moveTo>
                <a:lnTo>
                  <a:pt x="0" y="29837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9" name="bk object 29"/>
          <p:cNvSpPr/>
          <p:nvPr/>
        </p:nvSpPr>
        <p:spPr>
          <a:xfrm>
            <a:off x="8317560" y="3570463"/>
            <a:ext cx="83186" cy="101600"/>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0" name="bk object 30"/>
          <p:cNvSpPr/>
          <p:nvPr/>
        </p:nvSpPr>
        <p:spPr>
          <a:xfrm>
            <a:off x="4608543" y="1104281"/>
            <a:ext cx="812799" cy="971548"/>
          </a:xfrm>
          <a:custGeom>
            <a:avLst/>
            <a:gdLst/>
            <a:ahLst/>
            <a:cxnLst/>
            <a:rect l="l" t="t" r="r" b="b"/>
            <a:pathLst>
              <a:path w="812800" h="971550">
                <a:moveTo>
                  <a:pt x="812368" y="0"/>
                </a:moveTo>
                <a:lnTo>
                  <a:pt x="0" y="0"/>
                </a:lnTo>
                <a:lnTo>
                  <a:pt x="0" y="97135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1" name="bk object 31"/>
          <p:cNvSpPr/>
          <p:nvPr/>
        </p:nvSpPr>
        <p:spPr>
          <a:xfrm>
            <a:off x="4567167" y="2046294"/>
            <a:ext cx="83186" cy="101600"/>
          </a:xfrm>
          <a:custGeom>
            <a:avLst/>
            <a:gdLst/>
            <a:ahLst/>
            <a:cxnLst/>
            <a:rect l="l" t="t" r="r" b="b"/>
            <a:pathLst>
              <a:path w="83185" h="101600">
                <a:moveTo>
                  <a:pt x="0" y="0"/>
                </a:moveTo>
                <a:lnTo>
                  <a:pt x="41300" y="101079"/>
                </a:lnTo>
                <a:lnTo>
                  <a:pt x="72794" y="23977"/>
                </a:lnTo>
                <a:lnTo>
                  <a:pt x="41300" y="23977"/>
                </a:lnTo>
                <a:lnTo>
                  <a:pt x="0" y="0"/>
                </a:lnTo>
                <a:close/>
              </a:path>
              <a:path w="83185"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2" name="bk object 32"/>
          <p:cNvSpPr/>
          <p:nvPr/>
        </p:nvSpPr>
        <p:spPr>
          <a:xfrm>
            <a:off x="10186496" y="8284913"/>
            <a:ext cx="1451305"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3" name="bk object 33"/>
          <p:cNvSpPr/>
          <p:nvPr/>
        </p:nvSpPr>
        <p:spPr>
          <a:xfrm>
            <a:off x="10194038" y="3673512"/>
            <a:ext cx="1451305" cy="692632"/>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4" name="bk object 34"/>
          <p:cNvSpPr/>
          <p:nvPr/>
        </p:nvSpPr>
        <p:spPr>
          <a:xfrm>
            <a:off x="7633215" y="3669604"/>
            <a:ext cx="1451292"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5" name="bk object 35"/>
          <p:cNvSpPr/>
          <p:nvPr/>
        </p:nvSpPr>
        <p:spPr>
          <a:xfrm>
            <a:off x="10194038" y="5215166"/>
            <a:ext cx="1451305"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36" name="bk object 36"/>
          <p:cNvSpPr/>
          <p:nvPr/>
        </p:nvSpPr>
        <p:spPr>
          <a:xfrm>
            <a:off x="7632858" y="8284910"/>
            <a:ext cx="1451292" cy="692620"/>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37" name="bk object 37"/>
          <p:cNvSpPr/>
          <p:nvPr/>
        </p:nvSpPr>
        <p:spPr>
          <a:xfrm>
            <a:off x="626503" y="3668496"/>
            <a:ext cx="1451292" cy="692632"/>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38" name="bk object 38"/>
          <p:cNvSpPr/>
          <p:nvPr/>
        </p:nvSpPr>
        <p:spPr>
          <a:xfrm>
            <a:off x="623866" y="2153349"/>
            <a:ext cx="1451305" cy="692620"/>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9" name="bk object 39"/>
          <p:cNvSpPr/>
          <p:nvPr/>
        </p:nvSpPr>
        <p:spPr>
          <a:xfrm>
            <a:off x="623866" y="608850"/>
            <a:ext cx="1451305" cy="692645"/>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0" name="bk object 40"/>
          <p:cNvSpPr/>
          <p:nvPr/>
        </p:nvSpPr>
        <p:spPr>
          <a:xfrm>
            <a:off x="3885097" y="3687270"/>
            <a:ext cx="1451292" cy="692645"/>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41" name="bk object 41"/>
          <p:cNvSpPr/>
          <p:nvPr/>
        </p:nvSpPr>
        <p:spPr>
          <a:xfrm>
            <a:off x="3882829" y="2156448"/>
            <a:ext cx="1451281" cy="69265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2" name="bk object 42"/>
          <p:cNvSpPr/>
          <p:nvPr/>
        </p:nvSpPr>
        <p:spPr>
          <a:xfrm>
            <a:off x="13469281" y="2142296"/>
            <a:ext cx="1451292" cy="692657"/>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3" name="bk object 43"/>
          <p:cNvSpPr/>
          <p:nvPr/>
        </p:nvSpPr>
        <p:spPr>
          <a:xfrm>
            <a:off x="14179178" y="1301777"/>
            <a:ext cx="0" cy="210820"/>
          </a:xfrm>
          <a:custGeom>
            <a:avLst/>
            <a:gdLst/>
            <a:ahLst/>
            <a:cxnLst/>
            <a:rect l="l" t="t" r="r" b="b"/>
            <a:pathLst>
              <a:path h="210819">
                <a:moveTo>
                  <a:pt x="0" y="0"/>
                </a:moveTo>
                <a:lnTo>
                  <a:pt x="0" y="21080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4" name="bk object 44"/>
          <p:cNvSpPr/>
          <p:nvPr/>
        </p:nvSpPr>
        <p:spPr>
          <a:xfrm>
            <a:off x="14179178" y="1911286"/>
            <a:ext cx="0" cy="163830"/>
          </a:xfrm>
          <a:custGeom>
            <a:avLst/>
            <a:gdLst/>
            <a:ahLst/>
            <a:cxnLst/>
            <a:rect l="l" t="t" r="r" b="b"/>
            <a:pathLst>
              <a:path h="163830">
                <a:moveTo>
                  <a:pt x="0" y="0"/>
                </a:moveTo>
                <a:lnTo>
                  <a:pt x="0" y="16323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5" name="bk object 45"/>
          <p:cNvSpPr/>
          <p:nvPr/>
        </p:nvSpPr>
        <p:spPr>
          <a:xfrm>
            <a:off x="14137878" y="2045181"/>
            <a:ext cx="83186" cy="101600"/>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6" name="bk object 46"/>
          <p:cNvSpPr/>
          <p:nvPr/>
        </p:nvSpPr>
        <p:spPr>
          <a:xfrm>
            <a:off x="2136740" y="976536"/>
            <a:ext cx="263526" cy="2963545"/>
          </a:xfrm>
          <a:custGeom>
            <a:avLst/>
            <a:gdLst/>
            <a:ahLst/>
            <a:cxnLst/>
            <a:rect l="l" t="t" r="r" b="b"/>
            <a:pathLst>
              <a:path w="263525" h="2963545">
                <a:moveTo>
                  <a:pt x="262940" y="0"/>
                </a:moveTo>
                <a:lnTo>
                  <a:pt x="262940" y="2962948"/>
                </a:lnTo>
                <a:lnTo>
                  <a:pt x="0" y="296294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bk object 47"/>
          <p:cNvSpPr/>
          <p:nvPr/>
        </p:nvSpPr>
        <p:spPr>
          <a:xfrm>
            <a:off x="2065058" y="3898202"/>
            <a:ext cx="101601" cy="83185"/>
          </a:xfrm>
          <a:custGeom>
            <a:avLst/>
            <a:gdLst/>
            <a:ahLst/>
            <a:cxnLst/>
            <a:rect l="l" t="t" r="r" b="b"/>
            <a:pathLst>
              <a:path w="101600" h="83185">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8" name="bk object 48"/>
          <p:cNvSpPr/>
          <p:nvPr/>
        </p:nvSpPr>
        <p:spPr>
          <a:xfrm>
            <a:off x="3592697" y="2502788"/>
            <a:ext cx="222250" cy="1575436"/>
          </a:xfrm>
          <a:custGeom>
            <a:avLst/>
            <a:gdLst/>
            <a:ahLst/>
            <a:cxnLst/>
            <a:rect l="l" t="t" r="r" b="b"/>
            <a:pathLst>
              <a:path w="222250" h="1575435">
                <a:moveTo>
                  <a:pt x="0" y="1575333"/>
                </a:moveTo>
                <a:lnTo>
                  <a:pt x="0" y="0"/>
                </a:lnTo>
                <a:lnTo>
                  <a:pt x="22171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bk object 49"/>
          <p:cNvSpPr/>
          <p:nvPr/>
        </p:nvSpPr>
        <p:spPr>
          <a:xfrm>
            <a:off x="3785124" y="2461571"/>
            <a:ext cx="101601" cy="83185"/>
          </a:xfrm>
          <a:custGeom>
            <a:avLst/>
            <a:gdLst/>
            <a:ahLst/>
            <a:cxnLst/>
            <a:rect l="l" t="t" r="r" b="b"/>
            <a:pathLst>
              <a:path w="101600" h="83185">
                <a:moveTo>
                  <a:pt x="0" y="0"/>
                </a:moveTo>
                <a:lnTo>
                  <a:pt x="23977" y="41287"/>
                </a:lnTo>
                <a:lnTo>
                  <a:pt x="0" y="82588"/>
                </a:lnTo>
                <a:lnTo>
                  <a:pt x="101079" y="41287"/>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 name="Holder 2"/>
          <p:cNvSpPr>
            <a:spLocks noGrp="1"/>
          </p:cNvSpPr>
          <p:nvPr>
            <p:ph type="title"/>
          </p:nvPr>
        </p:nvSpPr>
        <p:spPr>
          <a:xfrm>
            <a:off x="777240" y="402402"/>
            <a:ext cx="1399032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777240" y="2313498"/>
            <a:ext cx="139903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285232" y="9354315"/>
            <a:ext cx="4974336" cy="292388"/>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latin typeface="Calibri"/>
            </a:endParaRPr>
          </a:p>
        </p:txBody>
      </p:sp>
      <p:sp>
        <p:nvSpPr>
          <p:cNvPr id="5" name="Holder 5"/>
          <p:cNvSpPr>
            <a:spLocks noGrp="1"/>
          </p:cNvSpPr>
          <p:nvPr>
            <p:ph type="dt" sz="half" idx="6"/>
          </p:nvPr>
        </p:nvSpPr>
        <p:spPr>
          <a:xfrm>
            <a:off x="777240" y="9354315"/>
            <a:ext cx="3575304" cy="292388"/>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latin typeface="Calibri"/>
              </a:rPr>
              <a:pPr/>
              <a:t>9/3/19</a:t>
            </a:fld>
            <a:endParaRPr lang="en-US">
              <a:solidFill>
                <a:prstClr val="black">
                  <a:tint val="75000"/>
                </a:prstClr>
              </a:solidFill>
              <a:latin typeface="Calibri"/>
            </a:endParaRPr>
          </a:p>
        </p:txBody>
      </p:sp>
      <p:sp>
        <p:nvSpPr>
          <p:cNvPr id="6" name="Holder 6"/>
          <p:cNvSpPr>
            <a:spLocks noGrp="1"/>
          </p:cNvSpPr>
          <p:nvPr>
            <p:ph type="sldNum" sz="quarter" idx="7"/>
          </p:nvPr>
        </p:nvSpPr>
        <p:spPr>
          <a:xfrm>
            <a:off x="11192256" y="9354315"/>
            <a:ext cx="3575304" cy="292388"/>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latin typeface="Calibri"/>
              </a:rPr>
              <a:pPr/>
              <a:t>‹#›</a:t>
            </a:fld>
            <a:endParaRPr>
              <a:solidFill>
                <a:prstClr val="black">
                  <a:tint val="75000"/>
                </a:prstClr>
              </a:solidFill>
              <a:latin typeface="Calibri"/>
            </a:endParaRPr>
          </a:p>
        </p:txBody>
      </p:sp>
    </p:spTree>
    <p:extLst>
      <p:ext uri="{BB962C8B-B14F-4D97-AF65-F5344CB8AC3E}">
        <p14:creationId xmlns:p14="http://schemas.microsoft.com/office/powerpoint/2010/main" val="3359107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defRPr>
          <a:latin typeface="+mj-lt"/>
          <a:ea typeface="+mj-ea"/>
          <a:cs typeface="+mj-cs"/>
        </a:defRPr>
      </a:lvl1pPr>
    </p:titleStyle>
    <p:body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bodyStyle>
    <p:otherStyle>
      <a:lvl1pPr marL="0">
        <a:defRPr>
          <a:latin typeface="+mn-lt"/>
          <a:ea typeface="+mn-ea"/>
          <a:cs typeface="+mn-cs"/>
        </a:defRPr>
      </a:lvl1pPr>
      <a:lvl2pPr marL="456405">
        <a:defRPr>
          <a:latin typeface="+mn-lt"/>
          <a:ea typeface="+mn-ea"/>
          <a:cs typeface="+mn-cs"/>
        </a:defRPr>
      </a:lvl2pPr>
      <a:lvl3pPr marL="912813">
        <a:defRPr>
          <a:latin typeface="+mn-lt"/>
          <a:ea typeface="+mn-ea"/>
          <a:cs typeface="+mn-cs"/>
        </a:defRPr>
      </a:lvl3pPr>
      <a:lvl4pPr marL="1369210">
        <a:defRPr>
          <a:latin typeface="+mn-lt"/>
          <a:ea typeface="+mn-ea"/>
          <a:cs typeface="+mn-cs"/>
        </a:defRPr>
      </a:lvl4pPr>
      <a:lvl5pPr marL="1825620">
        <a:defRPr>
          <a:latin typeface="+mn-lt"/>
          <a:ea typeface="+mn-ea"/>
          <a:cs typeface="+mn-cs"/>
        </a:defRPr>
      </a:lvl5pPr>
      <a:lvl6pPr marL="2282025">
        <a:defRPr>
          <a:latin typeface="+mn-lt"/>
          <a:ea typeface="+mn-ea"/>
          <a:cs typeface="+mn-cs"/>
        </a:defRPr>
      </a:lvl6pPr>
      <a:lvl7pPr marL="2738424">
        <a:defRPr>
          <a:latin typeface="+mn-lt"/>
          <a:ea typeface="+mn-ea"/>
          <a:cs typeface="+mn-cs"/>
        </a:defRPr>
      </a:lvl7pPr>
      <a:lvl8pPr marL="3194829">
        <a:defRPr>
          <a:latin typeface="+mn-lt"/>
          <a:ea typeface="+mn-ea"/>
          <a:cs typeface="+mn-cs"/>
        </a:defRPr>
      </a:lvl8pPr>
      <a:lvl9pPr marL="3651235">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402802"/>
            <a:ext cx="13990320" cy="1676400"/>
          </a:xfrm>
          <a:prstGeom prst="rect">
            <a:avLst/>
          </a:prstGeom>
        </p:spPr>
        <p:txBody>
          <a:bodyPr vert="horz" lIns="146130" tIns="73066" rIns="146130" bIns="73066" rtlCol="0" anchor="ctr">
            <a:normAutofit/>
          </a:bodyPr>
          <a:lstStyle/>
          <a:p>
            <a:r>
              <a:rPr lang="en-US"/>
              <a:t>Click to edit Master title style</a:t>
            </a:r>
          </a:p>
        </p:txBody>
      </p:sp>
      <p:sp>
        <p:nvSpPr>
          <p:cNvPr id="3" name="Text Placeholder 2"/>
          <p:cNvSpPr>
            <a:spLocks noGrp="1"/>
          </p:cNvSpPr>
          <p:nvPr>
            <p:ph type="body" idx="1"/>
          </p:nvPr>
        </p:nvSpPr>
        <p:spPr>
          <a:xfrm>
            <a:off x="777240" y="2346989"/>
            <a:ext cx="13990320" cy="6638079"/>
          </a:xfrm>
          <a:prstGeom prst="rect">
            <a:avLst/>
          </a:prstGeom>
        </p:spPr>
        <p:txBody>
          <a:bodyPr vert="horz" lIns="146130" tIns="73066" rIns="146130" bIns="7306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77240" y="9322662"/>
            <a:ext cx="3627120" cy="535518"/>
          </a:xfrm>
          <a:prstGeom prst="rect">
            <a:avLst/>
          </a:prstGeom>
        </p:spPr>
        <p:txBody>
          <a:bodyPr vert="horz" lIns="146130" tIns="73066" rIns="146130" bIns="73066" rtlCol="0" anchor="ctr"/>
          <a:lstStyle>
            <a:lvl1pPr algn="l">
              <a:defRPr sz="1900">
                <a:solidFill>
                  <a:schemeClr val="tx1">
                    <a:tint val="75000"/>
                  </a:schemeClr>
                </a:solidFill>
              </a:defRPr>
            </a:lvl1pPr>
          </a:lstStyle>
          <a:p>
            <a:fld id="{1D8BD707-D9CF-40AE-B4C6-C98DA3205C09}" type="datetimeFigureOut">
              <a:rPr lang="en-US" smtClean="0"/>
              <a:t>9/3/19</a:t>
            </a:fld>
            <a:endParaRPr lang="en-US"/>
          </a:p>
        </p:txBody>
      </p:sp>
      <p:sp>
        <p:nvSpPr>
          <p:cNvPr id="5" name="Footer Placeholder 4"/>
          <p:cNvSpPr>
            <a:spLocks noGrp="1"/>
          </p:cNvSpPr>
          <p:nvPr>
            <p:ph type="ftr" sz="quarter" idx="3"/>
          </p:nvPr>
        </p:nvSpPr>
        <p:spPr>
          <a:xfrm>
            <a:off x="5311140" y="9322662"/>
            <a:ext cx="4922520" cy="535518"/>
          </a:xfrm>
          <a:prstGeom prst="rect">
            <a:avLst/>
          </a:prstGeom>
        </p:spPr>
        <p:txBody>
          <a:bodyPr vert="horz" lIns="146130" tIns="73066" rIns="146130" bIns="73066" rtlCol="0" anchor="ctr"/>
          <a:lstStyle>
            <a:lvl1pPr algn="ctr">
              <a:defRPr sz="1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140440" y="9322662"/>
            <a:ext cx="3627120" cy="535518"/>
          </a:xfrm>
          <a:prstGeom prst="rect">
            <a:avLst/>
          </a:prstGeom>
        </p:spPr>
        <p:txBody>
          <a:bodyPr vert="horz" lIns="146130" tIns="73066" rIns="146130" bIns="73066" rtlCol="0" anchor="ctr"/>
          <a:lstStyle>
            <a:lvl1pPr algn="r">
              <a:defRPr sz="1900">
                <a:solidFill>
                  <a:schemeClr val="tx1">
                    <a:tint val="75000"/>
                  </a:schemeClr>
                </a:solidFill>
              </a:defRPr>
            </a:lvl1pPr>
          </a:lstStyle>
          <a:p>
            <a:fld id="{B6F15528-21DE-4FAA-801E-634DDDAF4B2B}" type="slidenum">
              <a:rPr lang="uk-UA" smtClean="0"/>
              <a:t>‹#›</a:t>
            </a:fld>
            <a:endParaRPr lang="uk-UA"/>
          </a:p>
        </p:txBody>
      </p:sp>
    </p:spTree>
    <p:extLst>
      <p:ext uri="{BB962C8B-B14F-4D97-AF65-F5344CB8AC3E}">
        <p14:creationId xmlns:p14="http://schemas.microsoft.com/office/powerpoint/2010/main" val="236460741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730650" rtl="0" eaLnBrk="1" latinLnBrk="0" hangingPunct="1">
        <a:spcBef>
          <a:spcPct val="0"/>
        </a:spcBef>
        <a:buNone/>
        <a:defRPr sz="7000" kern="1200">
          <a:solidFill>
            <a:schemeClr val="tx1"/>
          </a:solidFill>
          <a:latin typeface="+mj-lt"/>
          <a:ea typeface="+mj-ea"/>
          <a:cs typeface="+mj-cs"/>
        </a:defRPr>
      </a:lvl1pPr>
    </p:titleStyle>
    <p:bodyStyle>
      <a:lvl1pPr marL="547986" indent="-547986" algn="l" defTabSz="730650" rtl="0" eaLnBrk="1" latinLnBrk="0" hangingPunct="1">
        <a:spcBef>
          <a:spcPct val="20000"/>
        </a:spcBef>
        <a:buFont typeface="Arial"/>
        <a:buChar char="•"/>
        <a:defRPr sz="5200" kern="1200">
          <a:solidFill>
            <a:schemeClr val="tx1"/>
          </a:solidFill>
          <a:latin typeface="+mn-lt"/>
          <a:ea typeface="+mn-ea"/>
          <a:cs typeface="+mn-cs"/>
        </a:defRPr>
      </a:lvl1pPr>
      <a:lvl2pPr marL="1187299" indent="-456655" algn="l" defTabSz="730650" rtl="0" eaLnBrk="1" latinLnBrk="0" hangingPunct="1">
        <a:spcBef>
          <a:spcPct val="20000"/>
        </a:spcBef>
        <a:buFont typeface="Arial"/>
        <a:buChar char="–"/>
        <a:defRPr sz="4500" kern="1200">
          <a:solidFill>
            <a:schemeClr val="tx1"/>
          </a:solidFill>
          <a:latin typeface="+mn-lt"/>
          <a:ea typeface="+mn-ea"/>
          <a:cs typeface="+mn-cs"/>
        </a:defRPr>
      </a:lvl2pPr>
      <a:lvl3pPr marL="1826612" indent="-365324" algn="l" defTabSz="730650" rtl="0" eaLnBrk="1" latinLnBrk="0" hangingPunct="1">
        <a:spcBef>
          <a:spcPct val="20000"/>
        </a:spcBef>
        <a:buFont typeface="Arial"/>
        <a:buChar char="•"/>
        <a:defRPr sz="3700" kern="1200">
          <a:solidFill>
            <a:schemeClr val="tx1"/>
          </a:solidFill>
          <a:latin typeface="+mn-lt"/>
          <a:ea typeface="+mn-ea"/>
          <a:cs typeface="+mn-cs"/>
        </a:defRPr>
      </a:lvl3pPr>
      <a:lvl4pPr marL="2557256" indent="-365324" algn="l" defTabSz="730650" rtl="0" eaLnBrk="1" latinLnBrk="0" hangingPunct="1">
        <a:spcBef>
          <a:spcPct val="20000"/>
        </a:spcBef>
        <a:buFont typeface="Arial"/>
        <a:buChar char="–"/>
        <a:defRPr sz="3200" kern="1200">
          <a:solidFill>
            <a:schemeClr val="tx1"/>
          </a:solidFill>
          <a:latin typeface="+mn-lt"/>
          <a:ea typeface="+mn-ea"/>
          <a:cs typeface="+mn-cs"/>
        </a:defRPr>
      </a:lvl4pPr>
      <a:lvl5pPr marL="3287892" indent="-365324" algn="l" defTabSz="730650" rtl="0" eaLnBrk="1" latinLnBrk="0" hangingPunct="1">
        <a:spcBef>
          <a:spcPct val="20000"/>
        </a:spcBef>
        <a:buFont typeface="Arial"/>
        <a:buChar char="»"/>
        <a:defRPr sz="3200" kern="1200">
          <a:solidFill>
            <a:schemeClr val="tx1"/>
          </a:solidFill>
          <a:latin typeface="+mn-lt"/>
          <a:ea typeface="+mn-ea"/>
          <a:cs typeface="+mn-cs"/>
        </a:defRPr>
      </a:lvl5pPr>
      <a:lvl6pPr marL="4018543" indent="-365324" algn="l" defTabSz="730650" rtl="0" eaLnBrk="1" latinLnBrk="0" hangingPunct="1">
        <a:spcBef>
          <a:spcPct val="20000"/>
        </a:spcBef>
        <a:buFont typeface="Arial"/>
        <a:buChar char="•"/>
        <a:defRPr sz="3200" kern="1200">
          <a:solidFill>
            <a:schemeClr val="tx1"/>
          </a:solidFill>
          <a:latin typeface="+mn-lt"/>
          <a:ea typeface="+mn-ea"/>
          <a:cs typeface="+mn-cs"/>
        </a:defRPr>
      </a:lvl6pPr>
      <a:lvl7pPr marL="4749191" indent="-365324" algn="l" defTabSz="730650" rtl="0" eaLnBrk="1" latinLnBrk="0" hangingPunct="1">
        <a:spcBef>
          <a:spcPct val="20000"/>
        </a:spcBef>
        <a:buFont typeface="Arial"/>
        <a:buChar char="•"/>
        <a:defRPr sz="3200" kern="1200">
          <a:solidFill>
            <a:schemeClr val="tx1"/>
          </a:solidFill>
          <a:latin typeface="+mn-lt"/>
          <a:ea typeface="+mn-ea"/>
          <a:cs typeface="+mn-cs"/>
        </a:defRPr>
      </a:lvl7pPr>
      <a:lvl8pPr marL="5479833" indent="-365324" algn="l" defTabSz="730650" rtl="0" eaLnBrk="1" latinLnBrk="0" hangingPunct="1">
        <a:spcBef>
          <a:spcPct val="20000"/>
        </a:spcBef>
        <a:buFont typeface="Arial"/>
        <a:buChar char="•"/>
        <a:defRPr sz="3200" kern="1200">
          <a:solidFill>
            <a:schemeClr val="tx1"/>
          </a:solidFill>
          <a:latin typeface="+mn-lt"/>
          <a:ea typeface="+mn-ea"/>
          <a:cs typeface="+mn-cs"/>
        </a:defRPr>
      </a:lvl8pPr>
      <a:lvl9pPr marL="6210475" indent="-365324" algn="l" defTabSz="73065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0650" rtl="0" eaLnBrk="1" latinLnBrk="0" hangingPunct="1">
        <a:defRPr sz="2900" kern="1200">
          <a:solidFill>
            <a:schemeClr val="tx1"/>
          </a:solidFill>
          <a:latin typeface="+mn-lt"/>
          <a:ea typeface="+mn-ea"/>
          <a:cs typeface="+mn-cs"/>
        </a:defRPr>
      </a:lvl1pPr>
      <a:lvl2pPr marL="730650" algn="l" defTabSz="730650" rtl="0" eaLnBrk="1" latinLnBrk="0" hangingPunct="1">
        <a:defRPr sz="2900" kern="1200">
          <a:solidFill>
            <a:schemeClr val="tx1"/>
          </a:solidFill>
          <a:latin typeface="+mn-lt"/>
          <a:ea typeface="+mn-ea"/>
          <a:cs typeface="+mn-cs"/>
        </a:defRPr>
      </a:lvl2pPr>
      <a:lvl3pPr marL="1461287" algn="l" defTabSz="730650" rtl="0" eaLnBrk="1" latinLnBrk="0" hangingPunct="1">
        <a:defRPr sz="2900" kern="1200">
          <a:solidFill>
            <a:schemeClr val="tx1"/>
          </a:solidFill>
          <a:latin typeface="+mn-lt"/>
          <a:ea typeface="+mn-ea"/>
          <a:cs typeface="+mn-cs"/>
        </a:defRPr>
      </a:lvl3pPr>
      <a:lvl4pPr marL="2191935" algn="l" defTabSz="730650" rtl="0" eaLnBrk="1" latinLnBrk="0" hangingPunct="1">
        <a:defRPr sz="2900" kern="1200">
          <a:solidFill>
            <a:schemeClr val="tx1"/>
          </a:solidFill>
          <a:latin typeface="+mn-lt"/>
          <a:ea typeface="+mn-ea"/>
          <a:cs typeface="+mn-cs"/>
        </a:defRPr>
      </a:lvl4pPr>
      <a:lvl5pPr marL="2922577" algn="l" defTabSz="730650" rtl="0" eaLnBrk="1" latinLnBrk="0" hangingPunct="1">
        <a:defRPr sz="2900" kern="1200">
          <a:solidFill>
            <a:schemeClr val="tx1"/>
          </a:solidFill>
          <a:latin typeface="+mn-lt"/>
          <a:ea typeface="+mn-ea"/>
          <a:cs typeface="+mn-cs"/>
        </a:defRPr>
      </a:lvl5pPr>
      <a:lvl6pPr marL="3653222" algn="l" defTabSz="730650" rtl="0" eaLnBrk="1" latinLnBrk="0" hangingPunct="1">
        <a:defRPr sz="2900" kern="1200">
          <a:solidFill>
            <a:schemeClr val="tx1"/>
          </a:solidFill>
          <a:latin typeface="+mn-lt"/>
          <a:ea typeface="+mn-ea"/>
          <a:cs typeface="+mn-cs"/>
        </a:defRPr>
      </a:lvl6pPr>
      <a:lvl7pPr marL="4383865" algn="l" defTabSz="730650" rtl="0" eaLnBrk="1" latinLnBrk="0" hangingPunct="1">
        <a:defRPr sz="2900" kern="1200">
          <a:solidFill>
            <a:schemeClr val="tx1"/>
          </a:solidFill>
          <a:latin typeface="+mn-lt"/>
          <a:ea typeface="+mn-ea"/>
          <a:cs typeface="+mn-cs"/>
        </a:defRPr>
      </a:lvl7pPr>
      <a:lvl8pPr marL="5114512" algn="l" defTabSz="730650" rtl="0" eaLnBrk="1" latinLnBrk="0" hangingPunct="1">
        <a:defRPr sz="2900" kern="1200">
          <a:solidFill>
            <a:schemeClr val="tx1"/>
          </a:solidFill>
          <a:latin typeface="+mn-lt"/>
          <a:ea typeface="+mn-ea"/>
          <a:cs typeface="+mn-cs"/>
        </a:defRPr>
      </a:lvl8pPr>
      <a:lvl9pPr marL="5845155" algn="l" defTabSz="730650" rtl="0" eaLnBrk="1" latinLnBrk="0" hangingPunct="1">
        <a:defRPr sz="2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402802"/>
            <a:ext cx="13990320" cy="1676400"/>
          </a:xfrm>
          <a:prstGeom prst="rect">
            <a:avLst/>
          </a:prstGeom>
        </p:spPr>
        <p:txBody>
          <a:bodyPr vert="horz" lIns="146130" tIns="73066" rIns="146130" bIns="73066" rtlCol="0" anchor="ctr">
            <a:normAutofit/>
          </a:bodyPr>
          <a:lstStyle/>
          <a:p>
            <a:r>
              <a:rPr lang="en-US"/>
              <a:t>Click to edit Master title style</a:t>
            </a:r>
          </a:p>
        </p:txBody>
      </p:sp>
      <p:sp>
        <p:nvSpPr>
          <p:cNvPr id="3" name="Text Placeholder 2"/>
          <p:cNvSpPr>
            <a:spLocks noGrp="1"/>
          </p:cNvSpPr>
          <p:nvPr>
            <p:ph type="body" idx="1"/>
          </p:nvPr>
        </p:nvSpPr>
        <p:spPr>
          <a:xfrm>
            <a:off x="777240" y="2346976"/>
            <a:ext cx="13990320" cy="6638079"/>
          </a:xfrm>
          <a:prstGeom prst="rect">
            <a:avLst/>
          </a:prstGeom>
        </p:spPr>
        <p:txBody>
          <a:bodyPr vert="horz" lIns="146130" tIns="73066" rIns="146130" bIns="7306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77240" y="9322649"/>
            <a:ext cx="3627120" cy="535518"/>
          </a:xfrm>
          <a:prstGeom prst="rect">
            <a:avLst/>
          </a:prstGeom>
        </p:spPr>
        <p:txBody>
          <a:bodyPr vert="horz" lIns="146130" tIns="73066" rIns="146130" bIns="73066" rtlCol="0" anchor="ctr"/>
          <a:lstStyle>
            <a:lvl1pPr algn="l">
              <a:defRPr sz="1900">
                <a:solidFill>
                  <a:schemeClr val="tx1">
                    <a:tint val="75000"/>
                  </a:schemeClr>
                </a:solidFill>
              </a:defRPr>
            </a:lvl1pPr>
          </a:lstStyle>
          <a:p>
            <a:pPr defTabSz="730650"/>
            <a:fld id="{3797BA4D-BDFF-F24E-907E-043511FE760B}" type="datetimeFigureOut">
              <a:rPr lang="en-US" smtClean="0">
                <a:solidFill>
                  <a:prstClr val="black">
                    <a:tint val="75000"/>
                  </a:prstClr>
                </a:solidFill>
                <a:latin typeface="Calibri"/>
              </a:rPr>
              <a:pPr defTabSz="730650"/>
              <a:t>9/3/19</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5311140" y="9322649"/>
            <a:ext cx="4922520" cy="535518"/>
          </a:xfrm>
          <a:prstGeom prst="rect">
            <a:avLst/>
          </a:prstGeom>
        </p:spPr>
        <p:txBody>
          <a:bodyPr vert="horz" lIns="146130" tIns="73066" rIns="146130" bIns="73066" rtlCol="0" anchor="ctr"/>
          <a:lstStyle>
            <a:lvl1pPr algn="ctr">
              <a:defRPr sz="1900">
                <a:solidFill>
                  <a:schemeClr val="tx1">
                    <a:tint val="75000"/>
                  </a:schemeClr>
                </a:solidFill>
              </a:defRPr>
            </a:lvl1pPr>
          </a:lstStyle>
          <a:p>
            <a:pPr defTabSz="73065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11140440" y="9322649"/>
            <a:ext cx="3627120" cy="535518"/>
          </a:xfrm>
          <a:prstGeom prst="rect">
            <a:avLst/>
          </a:prstGeom>
        </p:spPr>
        <p:txBody>
          <a:bodyPr vert="horz" lIns="146130" tIns="73066" rIns="146130" bIns="73066" rtlCol="0" anchor="ctr"/>
          <a:lstStyle>
            <a:lvl1pPr algn="r">
              <a:defRPr sz="1900">
                <a:solidFill>
                  <a:schemeClr val="tx1">
                    <a:tint val="75000"/>
                  </a:schemeClr>
                </a:solidFill>
              </a:defRPr>
            </a:lvl1pPr>
          </a:lstStyle>
          <a:p>
            <a:pPr defTabSz="730650"/>
            <a:fld id="{AD726B24-75D0-AA44-8B70-EF5687818251}" type="slidenum">
              <a:rPr lang="en-US" smtClean="0">
                <a:solidFill>
                  <a:prstClr val="black">
                    <a:tint val="75000"/>
                  </a:prstClr>
                </a:solidFill>
                <a:latin typeface="Calibri"/>
              </a:rPr>
              <a:pPr defTabSz="730650"/>
              <a:t>‹#›</a:t>
            </a:fld>
            <a:endParaRPr lang="en-US">
              <a:solidFill>
                <a:prstClr val="black">
                  <a:tint val="75000"/>
                </a:prstClr>
              </a:solidFill>
              <a:latin typeface="Calibri"/>
            </a:endParaRPr>
          </a:p>
        </p:txBody>
      </p:sp>
    </p:spTree>
    <p:extLst>
      <p:ext uri="{BB962C8B-B14F-4D97-AF65-F5344CB8AC3E}">
        <p14:creationId xmlns:p14="http://schemas.microsoft.com/office/powerpoint/2010/main" val="346416133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ctr" defTabSz="730650" rtl="0" eaLnBrk="1" latinLnBrk="0" hangingPunct="1">
        <a:spcBef>
          <a:spcPct val="0"/>
        </a:spcBef>
        <a:buNone/>
        <a:defRPr sz="7000" kern="1200">
          <a:solidFill>
            <a:schemeClr val="tx1"/>
          </a:solidFill>
          <a:latin typeface="+mj-lt"/>
          <a:ea typeface="+mj-ea"/>
          <a:cs typeface="+mj-cs"/>
        </a:defRPr>
      </a:lvl1pPr>
    </p:titleStyle>
    <p:bodyStyle>
      <a:lvl1pPr marL="547986" indent="-547986" algn="l" defTabSz="730650" rtl="0" eaLnBrk="1" latinLnBrk="0" hangingPunct="1">
        <a:spcBef>
          <a:spcPct val="20000"/>
        </a:spcBef>
        <a:buFont typeface="Arial"/>
        <a:buChar char="•"/>
        <a:defRPr sz="5200" kern="1200">
          <a:solidFill>
            <a:schemeClr val="tx1"/>
          </a:solidFill>
          <a:latin typeface="+mn-lt"/>
          <a:ea typeface="+mn-ea"/>
          <a:cs typeface="+mn-cs"/>
        </a:defRPr>
      </a:lvl1pPr>
      <a:lvl2pPr marL="1187299" indent="-456655" algn="l" defTabSz="730650" rtl="0" eaLnBrk="1" latinLnBrk="0" hangingPunct="1">
        <a:spcBef>
          <a:spcPct val="20000"/>
        </a:spcBef>
        <a:buFont typeface="Arial"/>
        <a:buChar char="–"/>
        <a:defRPr sz="4500" kern="1200">
          <a:solidFill>
            <a:schemeClr val="tx1"/>
          </a:solidFill>
          <a:latin typeface="+mn-lt"/>
          <a:ea typeface="+mn-ea"/>
          <a:cs typeface="+mn-cs"/>
        </a:defRPr>
      </a:lvl2pPr>
      <a:lvl3pPr marL="1826612" indent="-365324" algn="l" defTabSz="730650" rtl="0" eaLnBrk="1" latinLnBrk="0" hangingPunct="1">
        <a:spcBef>
          <a:spcPct val="20000"/>
        </a:spcBef>
        <a:buFont typeface="Arial"/>
        <a:buChar char="•"/>
        <a:defRPr sz="3700" kern="1200">
          <a:solidFill>
            <a:schemeClr val="tx1"/>
          </a:solidFill>
          <a:latin typeface="+mn-lt"/>
          <a:ea typeface="+mn-ea"/>
          <a:cs typeface="+mn-cs"/>
        </a:defRPr>
      </a:lvl3pPr>
      <a:lvl4pPr marL="2557256" indent="-365324" algn="l" defTabSz="730650" rtl="0" eaLnBrk="1" latinLnBrk="0" hangingPunct="1">
        <a:spcBef>
          <a:spcPct val="20000"/>
        </a:spcBef>
        <a:buFont typeface="Arial"/>
        <a:buChar char="–"/>
        <a:defRPr sz="3200" kern="1200">
          <a:solidFill>
            <a:schemeClr val="tx1"/>
          </a:solidFill>
          <a:latin typeface="+mn-lt"/>
          <a:ea typeface="+mn-ea"/>
          <a:cs typeface="+mn-cs"/>
        </a:defRPr>
      </a:lvl4pPr>
      <a:lvl5pPr marL="3287892" indent="-365324" algn="l" defTabSz="730650" rtl="0" eaLnBrk="1" latinLnBrk="0" hangingPunct="1">
        <a:spcBef>
          <a:spcPct val="20000"/>
        </a:spcBef>
        <a:buFont typeface="Arial"/>
        <a:buChar char="»"/>
        <a:defRPr sz="3200" kern="1200">
          <a:solidFill>
            <a:schemeClr val="tx1"/>
          </a:solidFill>
          <a:latin typeface="+mn-lt"/>
          <a:ea typeface="+mn-ea"/>
          <a:cs typeface="+mn-cs"/>
        </a:defRPr>
      </a:lvl5pPr>
      <a:lvl6pPr marL="4018543" indent="-365324" algn="l" defTabSz="730650" rtl="0" eaLnBrk="1" latinLnBrk="0" hangingPunct="1">
        <a:spcBef>
          <a:spcPct val="20000"/>
        </a:spcBef>
        <a:buFont typeface="Arial"/>
        <a:buChar char="•"/>
        <a:defRPr sz="3200" kern="1200">
          <a:solidFill>
            <a:schemeClr val="tx1"/>
          </a:solidFill>
          <a:latin typeface="+mn-lt"/>
          <a:ea typeface="+mn-ea"/>
          <a:cs typeface="+mn-cs"/>
        </a:defRPr>
      </a:lvl6pPr>
      <a:lvl7pPr marL="4749191" indent="-365324" algn="l" defTabSz="730650" rtl="0" eaLnBrk="1" latinLnBrk="0" hangingPunct="1">
        <a:spcBef>
          <a:spcPct val="20000"/>
        </a:spcBef>
        <a:buFont typeface="Arial"/>
        <a:buChar char="•"/>
        <a:defRPr sz="3200" kern="1200">
          <a:solidFill>
            <a:schemeClr val="tx1"/>
          </a:solidFill>
          <a:latin typeface="+mn-lt"/>
          <a:ea typeface="+mn-ea"/>
          <a:cs typeface="+mn-cs"/>
        </a:defRPr>
      </a:lvl7pPr>
      <a:lvl8pPr marL="5479833" indent="-365324" algn="l" defTabSz="730650" rtl="0" eaLnBrk="1" latinLnBrk="0" hangingPunct="1">
        <a:spcBef>
          <a:spcPct val="20000"/>
        </a:spcBef>
        <a:buFont typeface="Arial"/>
        <a:buChar char="•"/>
        <a:defRPr sz="3200" kern="1200">
          <a:solidFill>
            <a:schemeClr val="tx1"/>
          </a:solidFill>
          <a:latin typeface="+mn-lt"/>
          <a:ea typeface="+mn-ea"/>
          <a:cs typeface="+mn-cs"/>
        </a:defRPr>
      </a:lvl8pPr>
      <a:lvl9pPr marL="6210475" indent="-365324" algn="l" defTabSz="73065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0650" rtl="0" eaLnBrk="1" latinLnBrk="0" hangingPunct="1">
        <a:defRPr sz="2900" kern="1200">
          <a:solidFill>
            <a:schemeClr val="tx1"/>
          </a:solidFill>
          <a:latin typeface="+mn-lt"/>
          <a:ea typeface="+mn-ea"/>
          <a:cs typeface="+mn-cs"/>
        </a:defRPr>
      </a:lvl1pPr>
      <a:lvl2pPr marL="730650" algn="l" defTabSz="730650" rtl="0" eaLnBrk="1" latinLnBrk="0" hangingPunct="1">
        <a:defRPr sz="2900" kern="1200">
          <a:solidFill>
            <a:schemeClr val="tx1"/>
          </a:solidFill>
          <a:latin typeface="+mn-lt"/>
          <a:ea typeface="+mn-ea"/>
          <a:cs typeface="+mn-cs"/>
        </a:defRPr>
      </a:lvl2pPr>
      <a:lvl3pPr marL="1461287" algn="l" defTabSz="730650" rtl="0" eaLnBrk="1" latinLnBrk="0" hangingPunct="1">
        <a:defRPr sz="2900" kern="1200">
          <a:solidFill>
            <a:schemeClr val="tx1"/>
          </a:solidFill>
          <a:latin typeface="+mn-lt"/>
          <a:ea typeface="+mn-ea"/>
          <a:cs typeface="+mn-cs"/>
        </a:defRPr>
      </a:lvl3pPr>
      <a:lvl4pPr marL="2191935" algn="l" defTabSz="730650" rtl="0" eaLnBrk="1" latinLnBrk="0" hangingPunct="1">
        <a:defRPr sz="2900" kern="1200">
          <a:solidFill>
            <a:schemeClr val="tx1"/>
          </a:solidFill>
          <a:latin typeface="+mn-lt"/>
          <a:ea typeface="+mn-ea"/>
          <a:cs typeface="+mn-cs"/>
        </a:defRPr>
      </a:lvl4pPr>
      <a:lvl5pPr marL="2922577" algn="l" defTabSz="730650" rtl="0" eaLnBrk="1" latinLnBrk="0" hangingPunct="1">
        <a:defRPr sz="2900" kern="1200">
          <a:solidFill>
            <a:schemeClr val="tx1"/>
          </a:solidFill>
          <a:latin typeface="+mn-lt"/>
          <a:ea typeface="+mn-ea"/>
          <a:cs typeface="+mn-cs"/>
        </a:defRPr>
      </a:lvl5pPr>
      <a:lvl6pPr marL="3653222" algn="l" defTabSz="730650" rtl="0" eaLnBrk="1" latinLnBrk="0" hangingPunct="1">
        <a:defRPr sz="2900" kern="1200">
          <a:solidFill>
            <a:schemeClr val="tx1"/>
          </a:solidFill>
          <a:latin typeface="+mn-lt"/>
          <a:ea typeface="+mn-ea"/>
          <a:cs typeface="+mn-cs"/>
        </a:defRPr>
      </a:lvl6pPr>
      <a:lvl7pPr marL="4383865" algn="l" defTabSz="730650" rtl="0" eaLnBrk="1" latinLnBrk="0" hangingPunct="1">
        <a:defRPr sz="2900" kern="1200">
          <a:solidFill>
            <a:schemeClr val="tx1"/>
          </a:solidFill>
          <a:latin typeface="+mn-lt"/>
          <a:ea typeface="+mn-ea"/>
          <a:cs typeface="+mn-cs"/>
        </a:defRPr>
      </a:lvl7pPr>
      <a:lvl8pPr marL="5114512" algn="l" defTabSz="730650" rtl="0" eaLnBrk="1" latinLnBrk="0" hangingPunct="1">
        <a:defRPr sz="2900" kern="1200">
          <a:solidFill>
            <a:schemeClr val="tx1"/>
          </a:solidFill>
          <a:latin typeface="+mn-lt"/>
          <a:ea typeface="+mn-ea"/>
          <a:cs typeface="+mn-cs"/>
        </a:defRPr>
      </a:lvl8pPr>
      <a:lvl9pPr marL="5845155" algn="l" defTabSz="730650" rtl="0" eaLnBrk="1" latinLnBrk="0" hangingPunct="1">
        <a:defRPr sz="2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7240" y="402802"/>
            <a:ext cx="13990320" cy="1676400"/>
          </a:xfrm>
          <a:prstGeom prst="rect">
            <a:avLst/>
          </a:prstGeom>
        </p:spPr>
        <p:txBody>
          <a:bodyPr vert="horz" lIns="146182" tIns="73089" rIns="146182" bIns="73089" rtlCol="0" anchor="ctr">
            <a:normAutofit/>
          </a:bodyPr>
          <a:lstStyle/>
          <a:p>
            <a:r>
              <a:rPr lang="en-US" dirty="0"/>
              <a:t>Click to edit Master title style</a:t>
            </a:r>
          </a:p>
        </p:txBody>
      </p:sp>
      <p:sp>
        <p:nvSpPr>
          <p:cNvPr id="3" name="Text Placeholder 2"/>
          <p:cNvSpPr>
            <a:spLocks noGrp="1"/>
          </p:cNvSpPr>
          <p:nvPr>
            <p:ph type="body" idx="1"/>
          </p:nvPr>
        </p:nvSpPr>
        <p:spPr>
          <a:xfrm>
            <a:off x="777240" y="2346970"/>
            <a:ext cx="13990320" cy="6638079"/>
          </a:xfrm>
          <a:prstGeom prst="rect">
            <a:avLst/>
          </a:prstGeom>
        </p:spPr>
        <p:txBody>
          <a:bodyPr vert="horz" lIns="146182" tIns="73089" rIns="146182" bIns="730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8600" y="9522884"/>
            <a:ext cx="3627120" cy="535516"/>
          </a:xfrm>
          <a:prstGeom prst="rect">
            <a:avLst/>
          </a:prstGeom>
        </p:spPr>
        <p:txBody>
          <a:bodyPr vert="horz" lIns="146182" tIns="73089" rIns="146182" bIns="73089" rtlCol="0" anchor="ctr"/>
          <a:lstStyle>
            <a:lvl1pPr algn="l">
              <a:defRPr sz="1900">
                <a:solidFill>
                  <a:schemeClr val="tx1">
                    <a:tint val="75000"/>
                  </a:schemeClr>
                </a:solidFill>
              </a:defRPr>
            </a:lvl1pPr>
          </a:lstStyle>
          <a:p>
            <a:pPr defTabSz="655915"/>
            <a:fld id="{1D8BD707-D9CF-40AE-B4C6-C98DA3205C09}" type="datetimeFigureOut">
              <a:rPr lang="en-US" smtClean="0">
                <a:solidFill>
                  <a:prstClr val="black">
                    <a:tint val="75000"/>
                  </a:prstClr>
                </a:solidFill>
                <a:latin typeface="Calibri"/>
              </a:rPr>
              <a:pPr defTabSz="655915"/>
              <a:t>9/3/19</a:t>
            </a:fld>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11734800" y="9522884"/>
            <a:ext cx="3627120" cy="535516"/>
          </a:xfrm>
          <a:prstGeom prst="rect">
            <a:avLst/>
          </a:prstGeom>
        </p:spPr>
        <p:txBody>
          <a:bodyPr vert="horz" lIns="146182" tIns="73089" rIns="146182" bIns="73089" rtlCol="0" anchor="ctr"/>
          <a:lstStyle>
            <a:lvl1pPr algn="r">
              <a:defRPr sz="1900">
                <a:solidFill>
                  <a:schemeClr val="tx1">
                    <a:tint val="75000"/>
                  </a:schemeClr>
                </a:solidFill>
              </a:defRPr>
            </a:lvl1pPr>
          </a:lstStyle>
          <a:p>
            <a:pPr marL="174909" defTabSz="655915">
              <a:spcBef>
                <a:spcPts val="144"/>
              </a:spcBef>
            </a:pPr>
            <a:fld id="{81D60167-4931-47E6-BA6A-407CBD079E47}" type="slidenum">
              <a:rPr lang="uk-UA" smtClean="0">
                <a:solidFill>
                  <a:prstClr val="black">
                    <a:tint val="75000"/>
                  </a:prstClr>
                </a:solidFill>
                <a:latin typeface="Calibri"/>
              </a:rPr>
              <a:pPr marL="174909" defTabSz="655915">
                <a:spcBef>
                  <a:spcPts val="144"/>
                </a:spcBef>
              </a:pPr>
              <a:t>‹#›</a:t>
            </a:fld>
            <a:endParaRPr lang="uk-UA" dirty="0">
              <a:solidFill>
                <a:prstClr val="black">
                  <a:tint val="75000"/>
                </a:prstClr>
              </a:solidFill>
              <a:latin typeface="Calibri"/>
            </a:endParaRPr>
          </a:p>
        </p:txBody>
      </p:sp>
      <p:pic>
        <p:nvPicPr>
          <p:cNvPr id="7" name="Picture 6"/>
          <p:cNvPicPr>
            <a:picLocks noChangeAspect="1"/>
          </p:cNvPicPr>
          <p:nvPr userDrawn="1"/>
        </p:nvPicPr>
        <p:blipFill>
          <a:blip r:embed="rId14"/>
          <a:stretch>
            <a:fillRect/>
          </a:stretch>
        </p:blipFill>
        <p:spPr>
          <a:xfrm>
            <a:off x="13716000" y="304800"/>
            <a:ext cx="1270000" cy="952500"/>
          </a:xfrm>
          <a:prstGeom prst="rect">
            <a:avLst/>
          </a:prstGeom>
        </p:spPr>
      </p:pic>
      <p:cxnSp>
        <p:nvCxnSpPr>
          <p:cNvPr id="8" name="Straight Connector 7"/>
          <p:cNvCxnSpPr/>
          <p:nvPr userDrawn="1"/>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313253803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txStyles>
    <p:titleStyle>
      <a:lvl1pPr algn="ctr" defTabSz="730907" rtl="0" eaLnBrk="1" latinLnBrk="0" hangingPunct="1">
        <a:spcBef>
          <a:spcPct val="0"/>
        </a:spcBef>
        <a:buNone/>
        <a:defRPr sz="7000" kern="1200">
          <a:solidFill>
            <a:srgbClr val="17375E"/>
          </a:solidFill>
          <a:latin typeface="+mj-lt"/>
          <a:ea typeface="+mj-ea"/>
          <a:cs typeface="+mj-cs"/>
        </a:defRPr>
      </a:lvl1pPr>
    </p:titleStyle>
    <p:bodyStyle>
      <a:lvl1pPr marL="548180" indent="-548180" algn="l" defTabSz="730907" rtl="0" eaLnBrk="1" latinLnBrk="0" hangingPunct="1">
        <a:spcBef>
          <a:spcPct val="20000"/>
        </a:spcBef>
        <a:buFont typeface="Arial"/>
        <a:buChar char="•"/>
        <a:defRPr sz="5200" kern="1200">
          <a:solidFill>
            <a:schemeClr val="tx1"/>
          </a:solidFill>
          <a:latin typeface="+mn-lt"/>
          <a:ea typeface="+mn-ea"/>
          <a:cs typeface="+mn-cs"/>
        </a:defRPr>
      </a:lvl1pPr>
      <a:lvl2pPr marL="1187722" indent="-456814" algn="l" defTabSz="730907" rtl="0" eaLnBrk="1" latinLnBrk="0" hangingPunct="1">
        <a:spcBef>
          <a:spcPct val="20000"/>
        </a:spcBef>
        <a:buFont typeface="Arial"/>
        <a:buChar char="–"/>
        <a:defRPr sz="4500" kern="1200">
          <a:solidFill>
            <a:schemeClr val="tx1"/>
          </a:solidFill>
          <a:latin typeface="+mn-lt"/>
          <a:ea typeface="+mn-ea"/>
          <a:cs typeface="+mn-cs"/>
        </a:defRPr>
      </a:lvl2pPr>
      <a:lvl3pPr marL="1827269" indent="-365453" algn="l" defTabSz="730907" rtl="0" eaLnBrk="1" latinLnBrk="0" hangingPunct="1">
        <a:spcBef>
          <a:spcPct val="20000"/>
        </a:spcBef>
        <a:buFont typeface="Arial"/>
        <a:buChar char="•"/>
        <a:defRPr sz="3900" kern="1200">
          <a:solidFill>
            <a:schemeClr val="tx1"/>
          </a:solidFill>
          <a:latin typeface="+mn-lt"/>
          <a:ea typeface="+mn-ea"/>
          <a:cs typeface="+mn-cs"/>
        </a:defRPr>
      </a:lvl3pPr>
      <a:lvl4pPr marL="2558173" indent="-365453" algn="l" defTabSz="730907" rtl="0" eaLnBrk="1" latinLnBrk="0" hangingPunct="1">
        <a:spcBef>
          <a:spcPct val="20000"/>
        </a:spcBef>
        <a:buFont typeface="Arial"/>
        <a:buChar char="–"/>
        <a:defRPr sz="3200" kern="1200">
          <a:solidFill>
            <a:schemeClr val="tx1"/>
          </a:solidFill>
          <a:latin typeface="+mn-lt"/>
          <a:ea typeface="+mn-ea"/>
          <a:cs typeface="+mn-cs"/>
        </a:defRPr>
      </a:lvl4pPr>
      <a:lvl5pPr marL="3289080" indent="-365453" algn="l" defTabSz="730907" rtl="0" eaLnBrk="1" latinLnBrk="0" hangingPunct="1">
        <a:spcBef>
          <a:spcPct val="20000"/>
        </a:spcBef>
        <a:buFont typeface="Arial"/>
        <a:buChar char="»"/>
        <a:defRPr sz="3200" kern="1200">
          <a:solidFill>
            <a:schemeClr val="tx1"/>
          </a:solidFill>
          <a:latin typeface="+mn-lt"/>
          <a:ea typeface="+mn-ea"/>
          <a:cs typeface="+mn-cs"/>
        </a:defRPr>
      </a:lvl5pPr>
      <a:lvl6pPr marL="4019987" indent="-365453" algn="l" defTabSz="730907" rtl="0" eaLnBrk="1" latinLnBrk="0" hangingPunct="1">
        <a:spcBef>
          <a:spcPct val="20000"/>
        </a:spcBef>
        <a:buFont typeface="Arial"/>
        <a:buChar char="•"/>
        <a:defRPr sz="3200" kern="1200">
          <a:solidFill>
            <a:schemeClr val="tx1"/>
          </a:solidFill>
          <a:latin typeface="+mn-lt"/>
          <a:ea typeface="+mn-ea"/>
          <a:cs typeface="+mn-cs"/>
        </a:defRPr>
      </a:lvl6pPr>
      <a:lvl7pPr marL="4750897" indent="-365453" algn="l" defTabSz="730907" rtl="0" eaLnBrk="1" latinLnBrk="0" hangingPunct="1">
        <a:spcBef>
          <a:spcPct val="20000"/>
        </a:spcBef>
        <a:buFont typeface="Arial"/>
        <a:buChar char="•"/>
        <a:defRPr sz="3200" kern="1200">
          <a:solidFill>
            <a:schemeClr val="tx1"/>
          </a:solidFill>
          <a:latin typeface="+mn-lt"/>
          <a:ea typeface="+mn-ea"/>
          <a:cs typeface="+mn-cs"/>
        </a:defRPr>
      </a:lvl7pPr>
      <a:lvl8pPr marL="5481803" indent="-365453" algn="l" defTabSz="730907" rtl="0" eaLnBrk="1" latinLnBrk="0" hangingPunct="1">
        <a:spcBef>
          <a:spcPct val="20000"/>
        </a:spcBef>
        <a:buFont typeface="Arial"/>
        <a:buChar char="•"/>
        <a:defRPr sz="3200" kern="1200">
          <a:solidFill>
            <a:schemeClr val="tx1"/>
          </a:solidFill>
          <a:latin typeface="+mn-lt"/>
          <a:ea typeface="+mn-ea"/>
          <a:cs typeface="+mn-cs"/>
        </a:defRPr>
      </a:lvl8pPr>
      <a:lvl9pPr marL="6212707" indent="-365453" algn="l" defTabSz="730907"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0907" rtl="0" eaLnBrk="1" latinLnBrk="0" hangingPunct="1">
        <a:defRPr sz="2900" kern="1200">
          <a:solidFill>
            <a:schemeClr val="tx1"/>
          </a:solidFill>
          <a:latin typeface="+mn-lt"/>
          <a:ea typeface="+mn-ea"/>
          <a:cs typeface="+mn-cs"/>
        </a:defRPr>
      </a:lvl1pPr>
      <a:lvl2pPr marL="730907" algn="l" defTabSz="730907" rtl="0" eaLnBrk="1" latinLnBrk="0" hangingPunct="1">
        <a:defRPr sz="2900" kern="1200">
          <a:solidFill>
            <a:schemeClr val="tx1"/>
          </a:solidFill>
          <a:latin typeface="+mn-lt"/>
          <a:ea typeface="+mn-ea"/>
          <a:cs typeface="+mn-cs"/>
        </a:defRPr>
      </a:lvl2pPr>
      <a:lvl3pPr marL="1461812" algn="l" defTabSz="730907" rtl="0" eaLnBrk="1" latinLnBrk="0" hangingPunct="1">
        <a:defRPr sz="2900" kern="1200">
          <a:solidFill>
            <a:schemeClr val="tx1"/>
          </a:solidFill>
          <a:latin typeface="+mn-lt"/>
          <a:ea typeface="+mn-ea"/>
          <a:cs typeface="+mn-cs"/>
        </a:defRPr>
      </a:lvl3pPr>
      <a:lvl4pPr marL="2192722" algn="l" defTabSz="730907" rtl="0" eaLnBrk="1" latinLnBrk="0" hangingPunct="1">
        <a:defRPr sz="2900" kern="1200">
          <a:solidFill>
            <a:schemeClr val="tx1"/>
          </a:solidFill>
          <a:latin typeface="+mn-lt"/>
          <a:ea typeface="+mn-ea"/>
          <a:cs typeface="+mn-cs"/>
        </a:defRPr>
      </a:lvl4pPr>
      <a:lvl5pPr marL="2923628" algn="l" defTabSz="730907" rtl="0" eaLnBrk="1" latinLnBrk="0" hangingPunct="1">
        <a:defRPr sz="2900" kern="1200">
          <a:solidFill>
            <a:schemeClr val="tx1"/>
          </a:solidFill>
          <a:latin typeface="+mn-lt"/>
          <a:ea typeface="+mn-ea"/>
          <a:cs typeface="+mn-cs"/>
        </a:defRPr>
      </a:lvl5pPr>
      <a:lvl6pPr marL="3654537" algn="l" defTabSz="730907" rtl="0" eaLnBrk="1" latinLnBrk="0" hangingPunct="1">
        <a:defRPr sz="2900" kern="1200">
          <a:solidFill>
            <a:schemeClr val="tx1"/>
          </a:solidFill>
          <a:latin typeface="+mn-lt"/>
          <a:ea typeface="+mn-ea"/>
          <a:cs typeface="+mn-cs"/>
        </a:defRPr>
      </a:lvl6pPr>
      <a:lvl7pPr marL="4385440" algn="l" defTabSz="730907" rtl="0" eaLnBrk="1" latinLnBrk="0" hangingPunct="1">
        <a:defRPr sz="2900" kern="1200">
          <a:solidFill>
            <a:schemeClr val="tx1"/>
          </a:solidFill>
          <a:latin typeface="+mn-lt"/>
          <a:ea typeface="+mn-ea"/>
          <a:cs typeface="+mn-cs"/>
        </a:defRPr>
      </a:lvl7pPr>
      <a:lvl8pPr marL="5116350" algn="l" defTabSz="730907" rtl="0" eaLnBrk="1" latinLnBrk="0" hangingPunct="1">
        <a:defRPr sz="2900" kern="1200">
          <a:solidFill>
            <a:schemeClr val="tx1"/>
          </a:solidFill>
          <a:latin typeface="+mn-lt"/>
          <a:ea typeface="+mn-ea"/>
          <a:cs typeface="+mn-cs"/>
        </a:defRPr>
      </a:lvl8pPr>
      <a:lvl9pPr marL="5847254" algn="l" defTabSz="730907"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0.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0.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0.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0.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0.xml"/><Relationship Id="rId5" Type="http://schemas.openxmlformats.org/officeDocument/2006/relationships/image" Target="../media/image5.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image" Target="../media/image42.jpeg"/><Relationship Id="rId7" Type="http://schemas.openxmlformats.org/officeDocument/2006/relationships/image" Target="../media/image46.png"/><Relationship Id="rId12"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30.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0.xml"/><Relationship Id="rId5" Type="http://schemas.openxmlformats.org/officeDocument/2006/relationships/image" Target="../media/image5.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png"/><Relationship Id="rId1" Type="http://schemas.openxmlformats.org/officeDocument/2006/relationships/slideLayout" Target="../slideLayouts/slideLayout30.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jpeg"/><Relationship Id="rId3" Type="http://schemas.openxmlformats.org/officeDocument/2006/relationships/image" Target="../media/image58.png"/><Relationship Id="rId21" Type="http://schemas.openxmlformats.org/officeDocument/2006/relationships/image" Target="../media/image5.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jpeg"/><Relationship Id="rId2" Type="http://schemas.openxmlformats.org/officeDocument/2006/relationships/notesSlide" Target="../notesSlides/notesSlide4.xml"/><Relationship Id="rId16" Type="http://schemas.openxmlformats.org/officeDocument/2006/relationships/image" Target="../media/image71.jpeg"/><Relationship Id="rId20" Type="http://schemas.openxmlformats.org/officeDocument/2006/relationships/image" Target="../media/image75.png"/><Relationship Id="rId1" Type="http://schemas.openxmlformats.org/officeDocument/2006/relationships/slideLayout" Target="../slideLayouts/slideLayout30.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jpeg"/><Relationship Id="rId10" Type="http://schemas.openxmlformats.org/officeDocument/2006/relationships/image" Target="../media/image65.png"/><Relationship Id="rId19" Type="http://schemas.openxmlformats.org/officeDocument/2006/relationships/image" Target="../media/image74.jpe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7.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jpg"/><Relationship Id="rId7" Type="http://schemas.openxmlformats.org/officeDocument/2006/relationships/image" Target="../media/image91.png"/><Relationship Id="rId2" Type="http://schemas.openxmlformats.org/officeDocument/2006/relationships/image" Target="../media/image5.png"/><Relationship Id="rId1" Type="http://schemas.openxmlformats.org/officeDocument/2006/relationships/slideLayout" Target="../slideLayouts/slideLayout30.xml"/><Relationship Id="rId6" Type="http://schemas.openxmlformats.org/officeDocument/2006/relationships/image" Target="../media/image90.png"/><Relationship Id="rId11" Type="http://schemas.openxmlformats.org/officeDocument/2006/relationships/image" Target="../media/image95.jpg"/><Relationship Id="rId5" Type="http://schemas.openxmlformats.org/officeDocument/2006/relationships/image" Target="../media/image89.jp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9.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0.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0.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7260" y="3048000"/>
            <a:ext cx="13769340" cy="2156038"/>
          </a:xfrm>
        </p:spPr>
        <p:txBody>
          <a:bodyPr>
            <a:normAutofit/>
          </a:bodyPr>
          <a:lstStyle/>
          <a:p>
            <a:r>
              <a:rPr lang="en-US" dirty="0">
                <a:solidFill>
                  <a:srgbClr val="17375E"/>
                </a:solidFill>
              </a:rPr>
              <a:t>Lecture 1: Becoming a Unicorn</a:t>
            </a:r>
          </a:p>
        </p:txBody>
      </p:sp>
      <p:sp>
        <p:nvSpPr>
          <p:cNvPr id="3" name="Subtitle 2"/>
          <p:cNvSpPr>
            <a:spLocks noGrp="1"/>
          </p:cNvSpPr>
          <p:nvPr>
            <p:ph type="subTitle" idx="1"/>
          </p:nvPr>
        </p:nvSpPr>
        <p:spPr/>
        <p:txBody>
          <a:bodyPr>
            <a:normAutofit fontScale="62500" lnSpcReduction="20000"/>
          </a:bodyPr>
          <a:lstStyle/>
          <a:p>
            <a:r>
              <a:rPr lang="en-US" dirty="0">
                <a:solidFill>
                  <a:schemeClr val="bg2">
                    <a:lumMod val="50000"/>
                  </a:schemeClr>
                </a:solidFill>
              </a:rPr>
              <a:t>Benjamin Simeon Harvey (Ben)</a:t>
            </a:r>
          </a:p>
          <a:p>
            <a:r>
              <a:rPr lang="en-US" dirty="0">
                <a:solidFill>
                  <a:schemeClr val="bg2">
                    <a:lumMod val="50000"/>
                  </a:schemeClr>
                </a:solidFill>
              </a:rPr>
              <a:t>Adjunct Faculty, CS and EMSE Department</a:t>
            </a:r>
          </a:p>
          <a:p>
            <a:r>
              <a:rPr lang="en-US" dirty="0">
                <a:solidFill>
                  <a:schemeClr val="bg2">
                    <a:lumMod val="50000"/>
                  </a:schemeClr>
                </a:solidFill>
              </a:rPr>
              <a:t>The George Washington University</a:t>
            </a:r>
          </a:p>
          <a:p>
            <a:r>
              <a:rPr lang="en-US" dirty="0">
                <a:solidFill>
                  <a:schemeClr val="bg2">
                    <a:lumMod val="50000"/>
                  </a:schemeClr>
                </a:solidFill>
              </a:rPr>
              <a:t>E-mail: </a:t>
            </a:r>
            <a:r>
              <a:rPr lang="en-US" dirty="0" err="1">
                <a:solidFill>
                  <a:schemeClr val="bg2">
                    <a:lumMod val="50000"/>
                  </a:schemeClr>
                </a:solidFill>
              </a:rPr>
              <a:t>bsharve@gwu.edu</a:t>
            </a:r>
            <a:endParaRPr lang="en-US" dirty="0">
              <a:solidFill>
                <a:schemeClr val="bg2">
                  <a:lumMod val="50000"/>
                </a:schemeClr>
              </a:solidFill>
            </a:endParaRPr>
          </a:p>
          <a:p>
            <a:r>
              <a:rPr lang="en-US" dirty="0">
                <a:solidFill>
                  <a:schemeClr val="bg2">
                    <a:lumMod val="50000"/>
                  </a:schemeClr>
                </a:solidFill>
              </a:rPr>
              <a:t>Web: https://</a:t>
            </a:r>
            <a:r>
              <a:rPr lang="en-US" dirty="0" err="1">
                <a:solidFill>
                  <a:schemeClr val="bg2">
                    <a:lumMod val="50000"/>
                  </a:schemeClr>
                </a:solidFill>
              </a:rPr>
              <a:t>bsharvey.github.io</a:t>
            </a:r>
            <a:r>
              <a:rPr lang="en-US" dirty="0">
                <a:solidFill>
                  <a:schemeClr val="bg2">
                    <a:lumMod val="50000"/>
                  </a:schemeClr>
                </a:solidFill>
              </a:rPr>
              <a:t>/</a:t>
            </a: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3174017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304800" y="580804"/>
            <a:ext cx="13792200" cy="1095596"/>
          </a:xfrm>
          <a:prstGeom prst="rect">
            <a:avLst/>
          </a:prstGeom>
        </p:spPr>
        <p:txBody>
          <a:bodyPr vert="horz" wrap="square" lIns="0" tIns="18200" rIns="0" bIns="0" rtlCol="0">
            <a:spAutoFit/>
          </a:bodyPr>
          <a:lstStyle/>
          <a:p>
            <a:pPr marL="18200">
              <a:spcBef>
                <a:spcPts val="144"/>
              </a:spcBef>
              <a:tabLst>
                <a:tab pos="4588735" algn="l"/>
              </a:tabLst>
            </a:pPr>
            <a:r>
              <a:rPr lang="en-US" dirty="0">
                <a:solidFill>
                  <a:schemeClr val="tx2">
                    <a:lumMod val="75000"/>
                  </a:schemeClr>
                </a:solidFill>
              </a:rPr>
              <a:t>Assignments - Portfolio Project </a:t>
            </a:r>
            <a:r>
              <a:rPr dirty="0">
                <a:solidFill>
                  <a:schemeClr val="tx2">
                    <a:lumMod val="75000"/>
                  </a:schemeClr>
                </a:solidFill>
              </a:rPr>
              <a:t>(</a:t>
            </a:r>
            <a:r>
              <a:rPr lang="en-US" spc="-6" dirty="0">
                <a:solidFill>
                  <a:schemeClr val="tx2">
                    <a:lumMod val="75000"/>
                  </a:schemeClr>
                </a:solidFill>
              </a:rPr>
              <a:t>50</a:t>
            </a:r>
            <a:r>
              <a:rPr spc="-6" dirty="0">
                <a:solidFill>
                  <a:schemeClr val="tx2">
                    <a:lumMod val="75000"/>
                  </a:schemeClr>
                </a:solidFill>
              </a:rPr>
              <a:t>%</a:t>
            </a:r>
            <a:r>
              <a:rPr dirty="0">
                <a:solidFill>
                  <a:schemeClr val="tx2">
                    <a:lumMod val="75000"/>
                  </a:schemeClr>
                </a:solidFill>
              </a:rPr>
              <a:t>)</a:t>
            </a:r>
          </a:p>
        </p:txBody>
      </p:sp>
      <p:sp>
        <p:nvSpPr>
          <p:cNvPr id="12" name="object 12"/>
          <p:cNvSpPr txBox="1"/>
          <p:nvPr/>
        </p:nvSpPr>
        <p:spPr>
          <a:xfrm>
            <a:off x="685800" y="2057400"/>
            <a:ext cx="14630400" cy="8195890"/>
          </a:xfrm>
          <a:prstGeom prst="rect">
            <a:avLst/>
          </a:prstGeom>
        </p:spPr>
        <p:txBody>
          <a:bodyPr vert="horz" wrap="square" lIns="0" tIns="49135" rIns="0" bIns="0" rtlCol="0">
            <a:normAutofit/>
          </a:bodyPr>
          <a:lstStyle/>
          <a:p>
            <a:pPr marL="509551" indent="-491359">
              <a:spcBef>
                <a:spcPts val="388"/>
              </a:spcBef>
              <a:buFont typeface="Times New Roman"/>
              <a:buChar char="▪"/>
              <a:tabLst>
                <a:tab pos="508645" algn="l"/>
                <a:tab pos="509551" algn="l"/>
              </a:tabLst>
            </a:pPr>
            <a:r>
              <a:rPr lang="en-US" sz="3200" spc="-6" dirty="0">
                <a:solidFill>
                  <a:srgbClr val="17375E"/>
                </a:solidFill>
                <a:cs typeface="Tahoma"/>
              </a:rPr>
              <a:t>In this class you will create a (1) Data Science portfolio and (2) “ToolKit”</a:t>
            </a:r>
            <a:endParaRPr sz="3200" dirty="0">
              <a:solidFill>
                <a:srgbClr val="17375E"/>
              </a:solidFill>
              <a:cs typeface="Tahoma"/>
            </a:endParaRPr>
          </a:p>
          <a:p>
            <a:pPr marL="1082810" lvl="1" indent="-409466">
              <a:spcBef>
                <a:spcPts val="208"/>
              </a:spcBef>
              <a:buChar char="–"/>
              <a:tabLst>
                <a:tab pos="1081900" algn="l"/>
                <a:tab pos="1082810" algn="l"/>
              </a:tabLst>
            </a:pPr>
            <a:r>
              <a:rPr lang="en-US" sz="2800" spc="-6" dirty="0">
                <a:solidFill>
                  <a:srgbClr val="17375E"/>
                </a:solidFill>
                <a:cs typeface="Tahoma"/>
              </a:rPr>
              <a:t>The goal is to consolidate learning materials, assignments, and Data Science tools within a portfolio for displaying your skillset to colleagues and potential employers and future tool use.</a:t>
            </a:r>
            <a:endParaRPr sz="2800" dirty="0">
              <a:solidFill>
                <a:srgbClr val="17375E"/>
              </a:solidFill>
              <a:cs typeface="Tahoma"/>
            </a:endParaRPr>
          </a:p>
          <a:p>
            <a:pPr marL="509551" indent="-491359">
              <a:spcBef>
                <a:spcPts val="370"/>
              </a:spcBef>
              <a:buFont typeface="Times New Roman"/>
              <a:buChar char="▪"/>
              <a:tabLst>
                <a:tab pos="508645" algn="l"/>
                <a:tab pos="509551" algn="l"/>
              </a:tabLst>
            </a:pPr>
            <a:r>
              <a:rPr lang="en-US" sz="3200" dirty="0">
                <a:solidFill>
                  <a:srgbClr val="17375E"/>
                </a:solidFill>
                <a:cs typeface="Tahoma"/>
              </a:rPr>
              <a:t>Assignment 1 and Labs – Creating a Portfolio: Intro to </a:t>
            </a:r>
            <a:r>
              <a:rPr lang="en-US" sz="3200" dirty="0" err="1">
                <a:solidFill>
                  <a:srgbClr val="17375E"/>
                </a:solidFill>
                <a:cs typeface="Tahoma"/>
              </a:rPr>
              <a:t>GitHub</a:t>
            </a:r>
            <a:r>
              <a:rPr lang="en-US" sz="3200" dirty="0">
                <a:solidFill>
                  <a:srgbClr val="17375E"/>
                </a:solidFill>
                <a:cs typeface="Tahoma"/>
              </a:rPr>
              <a:t> and R/Python and EDA</a:t>
            </a:r>
          </a:p>
          <a:p>
            <a:pPr marL="509551" indent="-491359">
              <a:spcBef>
                <a:spcPts val="370"/>
              </a:spcBef>
              <a:buFont typeface="Times New Roman"/>
              <a:buChar char="▪"/>
              <a:tabLst>
                <a:tab pos="508645" algn="l"/>
                <a:tab pos="509551" algn="l"/>
              </a:tabLst>
            </a:pPr>
            <a:r>
              <a:rPr lang="en-US" sz="3200" dirty="0">
                <a:solidFill>
                  <a:srgbClr val="17375E"/>
                </a:solidFill>
                <a:cs typeface="Tahoma"/>
              </a:rPr>
              <a:t>Assignment 2 and Labs - Statistical Inference</a:t>
            </a:r>
          </a:p>
          <a:p>
            <a:pPr marL="509551" indent="-491359">
              <a:spcBef>
                <a:spcPts val="370"/>
              </a:spcBef>
              <a:buFont typeface="Times New Roman"/>
              <a:buChar char="▪"/>
              <a:tabLst>
                <a:tab pos="508645" algn="l"/>
                <a:tab pos="509551" algn="l"/>
              </a:tabLst>
            </a:pPr>
            <a:r>
              <a:rPr lang="en-US" sz="3200" dirty="0">
                <a:solidFill>
                  <a:srgbClr val="17375E"/>
                </a:solidFill>
                <a:cs typeface="Tahoma"/>
              </a:rPr>
              <a:t>Assignment 3 and Labs- Machine Learning</a:t>
            </a:r>
          </a:p>
          <a:p>
            <a:pPr marL="509551" indent="-491359">
              <a:spcBef>
                <a:spcPts val="370"/>
              </a:spcBef>
              <a:buFont typeface="Times New Roman"/>
              <a:buChar char="▪"/>
              <a:tabLst>
                <a:tab pos="508645" algn="l"/>
                <a:tab pos="509551" algn="l"/>
              </a:tabLst>
            </a:pPr>
            <a:r>
              <a:rPr lang="en-US" sz="3200" dirty="0">
                <a:solidFill>
                  <a:srgbClr val="17375E"/>
                </a:solidFill>
                <a:cs typeface="Tahoma"/>
              </a:rPr>
              <a:t>Assignment 4 and Labs </a:t>
            </a:r>
            <a:r>
              <a:rPr lang="mr-IN" sz="3200" dirty="0">
                <a:solidFill>
                  <a:srgbClr val="17375E"/>
                </a:solidFill>
                <a:cs typeface="Tahoma"/>
              </a:rPr>
              <a:t>–</a:t>
            </a:r>
            <a:r>
              <a:rPr lang="en-US" sz="3200" dirty="0">
                <a:solidFill>
                  <a:srgbClr val="17375E"/>
                </a:solidFill>
                <a:cs typeface="Tahoma"/>
              </a:rPr>
              <a:t> Use the Data Science Process (DSP) to analyze a selected Big Data set and then visualize, interpret, and communicate your results in your Portfolio.  Essentially, document you research project in your portfolio</a:t>
            </a:r>
          </a:p>
          <a:p>
            <a:pPr marL="931797" lvl="1" indent="-457200">
              <a:spcBef>
                <a:spcPts val="370"/>
              </a:spcBef>
              <a:buFont typeface="Wingdings" charset="2"/>
              <a:buChar char="§"/>
              <a:tabLst>
                <a:tab pos="508645" algn="l"/>
                <a:tab pos="509551" algn="l"/>
              </a:tabLst>
            </a:pPr>
            <a:r>
              <a:rPr lang="en-US" sz="2800" dirty="0">
                <a:solidFill>
                  <a:srgbClr val="17375E"/>
                </a:solidFill>
                <a:cs typeface="Tahoma"/>
              </a:rPr>
              <a:t>Students will choose a dataset based upon their research interests, things that inspire them, or something we discussed in class. </a:t>
            </a:r>
          </a:p>
          <a:p>
            <a:pPr marL="931797" lvl="1" indent="-457200">
              <a:spcBef>
                <a:spcPts val="370"/>
              </a:spcBef>
              <a:buFont typeface="Wingdings" charset="2"/>
              <a:buChar char="§"/>
              <a:tabLst>
                <a:tab pos="508645" algn="l"/>
                <a:tab pos="509551" algn="l"/>
              </a:tabLst>
            </a:pPr>
            <a:r>
              <a:rPr lang="en-US" sz="2800" dirty="0">
                <a:solidFill>
                  <a:srgbClr val="17375E"/>
                </a:solidFill>
                <a:cs typeface="Tahoma"/>
              </a:rPr>
              <a:t>Detail your steps in developing your solution, including how you collected the data, alternative solutions you tried, describing statistical methods you used, and the insights you obtained in your portfolio.</a:t>
            </a:r>
          </a:p>
        </p:txBody>
      </p:sp>
      <p:pic>
        <p:nvPicPr>
          <p:cNvPr id="16" name="Picture 15"/>
          <p:cNvPicPr>
            <a:picLocks noChangeAspect="1"/>
          </p:cNvPicPr>
          <p:nvPr/>
        </p:nvPicPr>
        <p:blipFill>
          <a:blip r:embed="rId3"/>
          <a:stretch>
            <a:fillRect/>
          </a:stretch>
        </p:blipFill>
        <p:spPr>
          <a:xfrm>
            <a:off x="13970000" y="304800"/>
            <a:ext cx="1270000" cy="952500"/>
          </a:xfrm>
          <a:prstGeom prst="rect">
            <a:avLst/>
          </a:prstGeom>
        </p:spPr>
      </p:pic>
      <p:cxnSp>
        <p:nvCxnSpPr>
          <p:cNvPr id="17" name="Straight Connector 16"/>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4034461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362200" y="580804"/>
            <a:ext cx="10658589" cy="1095596"/>
          </a:xfrm>
          <a:prstGeom prst="rect">
            <a:avLst/>
          </a:prstGeom>
        </p:spPr>
        <p:txBody>
          <a:bodyPr vert="horz" wrap="square" lIns="0" tIns="18200" rIns="0" bIns="0" rtlCol="0">
            <a:spAutoFit/>
          </a:bodyPr>
          <a:lstStyle/>
          <a:p>
            <a:pPr marL="18200">
              <a:spcBef>
                <a:spcPts val="144"/>
              </a:spcBef>
              <a:tabLst>
                <a:tab pos="4563258" algn="l"/>
                <a:tab pos="7402209" algn="l"/>
              </a:tabLst>
            </a:pPr>
            <a:r>
              <a:rPr lang="en-US" spc="-6" dirty="0">
                <a:solidFill>
                  <a:srgbClr val="17375E"/>
                </a:solidFill>
              </a:rPr>
              <a:t>Student Final</a:t>
            </a:r>
            <a:r>
              <a:rPr lang="en-US" dirty="0">
                <a:solidFill>
                  <a:srgbClr val="17375E"/>
                </a:solidFill>
              </a:rPr>
              <a:t> </a:t>
            </a:r>
            <a:r>
              <a:rPr spc="-6" dirty="0">
                <a:solidFill>
                  <a:srgbClr val="17375E"/>
                </a:solidFill>
              </a:rPr>
              <a:t>P</a:t>
            </a:r>
            <a:r>
              <a:rPr dirty="0">
                <a:solidFill>
                  <a:srgbClr val="17375E"/>
                </a:solidFill>
              </a:rPr>
              <a:t>roj</a:t>
            </a:r>
            <a:r>
              <a:rPr spc="-6" dirty="0">
                <a:solidFill>
                  <a:srgbClr val="17375E"/>
                </a:solidFill>
              </a:rPr>
              <a:t>ec</a:t>
            </a:r>
            <a:r>
              <a:rPr dirty="0">
                <a:solidFill>
                  <a:srgbClr val="17375E"/>
                </a:solidFill>
              </a:rPr>
              <a:t>t</a:t>
            </a:r>
            <a:r>
              <a:rPr lang="en-US" dirty="0">
                <a:solidFill>
                  <a:srgbClr val="17375E"/>
                </a:solidFill>
              </a:rPr>
              <a:t> </a:t>
            </a:r>
            <a:r>
              <a:rPr dirty="0">
                <a:solidFill>
                  <a:srgbClr val="17375E"/>
                </a:solidFill>
              </a:rPr>
              <a:t>(</a:t>
            </a:r>
            <a:r>
              <a:rPr lang="en-US" spc="-6" dirty="0">
                <a:solidFill>
                  <a:srgbClr val="17375E"/>
                </a:solidFill>
              </a:rPr>
              <a:t>5</a:t>
            </a:r>
            <a:r>
              <a:rPr spc="-6" dirty="0">
                <a:solidFill>
                  <a:srgbClr val="17375E"/>
                </a:solidFill>
              </a:rPr>
              <a:t>0%</a:t>
            </a:r>
            <a:r>
              <a:rPr dirty="0">
                <a:solidFill>
                  <a:srgbClr val="17375E"/>
                </a:solidFill>
              </a:rPr>
              <a:t>)</a:t>
            </a:r>
          </a:p>
        </p:txBody>
      </p:sp>
      <p:sp>
        <p:nvSpPr>
          <p:cNvPr id="12" name="object 12"/>
          <p:cNvSpPr txBox="1"/>
          <p:nvPr/>
        </p:nvSpPr>
        <p:spPr>
          <a:xfrm>
            <a:off x="838200" y="2272265"/>
            <a:ext cx="13563600" cy="6146753"/>
          </a:xfrm>
          <a:prstGeom prst="rect">
            <a:avLst/>
          </a:prstGeom>
        </p:spPr>
        <p:txBody>
          <a:bodyPr vert="horz" wrap="square" lIns="0" tIns="105547" rIns="0" bIns="0" rtlCol="0">
            <a:spAutoFit/>
          </a:bodyPr>
          <a:lstStyle/>
          <a:p>
            <a:pPr marL="509551" indent="-491359">
              <a:spcBef>
                <a:spcPts val="831"/>
              </a:spcBef>
              <a:buFont typeface="Times New Roman"/>
              <a:buChar char="▪"/>
              <a:tabLst>
                <a:tab pos="508645" algn="l"/>
                <a:tab pos="509551" algn="l"/>
              </a:tabLst>
            </a:pPr>
            <a:r>
              <a:rPr lang="en-US" sz="3200" dirty="0">
                <a:solidFill>
                  <a:srgbClr val="17375E"/>
                </a:solidFill>
                <a:latin typeface="+mj-lt"/>
                <a:cs typeface="Tahoma"/>
              </a:rPr>
              <a:t>Final</a:t>
            </a:r>
            <a:r>
              <a:rPr sz="3200" dirty="0">
                <a:solidFill>
                  <a:srgbClr val="17375E"/>
                </a:solidFill>
                <a:latin typeface="+mj-lt"/>
                <a:cs typeface="Tahoma"/>
              </a:rPr>
              <a:t> </a:t>
            </a:r>
            <a:r>
              <a:rPr sz="3200" spc="-6" dirty="0">
                <a:solidFill>
                  <a:srgbClr val="17375E"/>
                </a:solidFill>
                <a:latin typeface="+mj-lt"/>
                <a:cs typeface="Tahoma"/>
              </a:rPr>
              <a:t>projects </a:t>
            </a:r>
            <a:r>
              <a:rPr sz="3200" dirty="0">
                <a:solidFill>
                  <a:srgbClr val="17375E"/>
                </a:solidFill>
                <a:latin typeface="+mj-lt"/>
                <a:cs typeface="Tahoma"/>
              </a:rPr>
              <a:t>are to </a:t>
            </a:r>
            <a:r>
              <a:rPr sz="3200" spc="-6" dirty="0">
                <a:solidFill>
                  <a:srgbClr val="17375E"/>
                </a:solidFill>
                <a:latin typeface="+mj-lt"/>
                <a:cs typeface="Tahoma"/>
              </a:rPr>
              <a:t>be done in</a:t>
            </a:r>
            <a:r>
              <a:rPr sz="3200" spc="-34" dirty="0">
                <a:solidFill>
                  <a:srgbClr val="17375E"/>
                </a:solidFill>
                <a:latin typeface="+mj-lt"/>
                <a:cs typeface="Tahoma"/>
              </a:rPr>
              <a:t> </a:t>
            </a:r>
            <a:r>
              <a:rPr lang="en-US" sz="3200" spc="-34" dirty="0">
                <a:solidFill>
                  <a:srgbClr val="17375E"/>
                </a:solidFill>
                <a:latin typeface="+mj-lt"/>
                <a:cs typeface="Tahoma"/>
              </a:rPr>
              <a:t>either </a:t>
            </a:r>
            <a:r>
              <a:rPr sz="3200" spc="-6" dirty="0">
                <a:solidFill>
                  <a:srgbClr val="17375E"/>
                </a:solidFill>
                <a:latin typeface="+mj-lt"/>
                <a:cs typeface="Tahoma"/>
              </a:rPr>
              <a:t>teams</a:t>
            </a:r>
            <a:r>
              <a:rPr lang="en-US" sz="3200" spc="-6" dirty="0">
                <a:solidFill>
                  <a:srgbClr val="17375E"/>
                </a:solidFill>
                <a:latin typeface="+mj-lt"/>
                <a:cs typeface="Tahoma"/>
              </a:rPr>
              <a:t> or as an individual</a:t>
            </a:r>
            <a:endParaRPr sz="3200" dirty="0">
              <a:solidFill>
                <a:srgbClr val="17375E"/>
              </a:solidFill>
              <a:latin typeface="+mj-lt"/>
              <a:cs typeface="Tahoma"/>
            </a:endParaRPr>
          </a:p>
          <a:p>
            <a:pPr marL="509551" indent="-491359">
              <a:spcBef>
                <a:spcPts val="691"/>
              </a:spcBef>
              <a:buFont typeface="Times New Roman"/>
              <a:buChar char="▪"/>
              <a:tabLst>
                <a:tab pos="508645" algn="l"/>
                <a:tab pos="509551" algn="l"/>
              </a:tabLst>
            </a:pPr>
            <a:r>
              <a:rPr sz="3200" spc="-6" dirty="0">
                <a:solidFill>
                  <a:srgbClr val="17375E"/>
                </a:solidFill>
                <a:latin typeface="+mj-lt"/>
                <a:cs typeface="Tahoma"/>
              </a:rPr>
              <a:t>Each </a:t>
            </a:r>
            <a:r>
              <a:rPr sz="3200" dirty="0">
                <a:solidFill>
                  <a:srgbClr val="17375E"/>
                </a:solidFill>
                <a:latin typeface="+mj-lt"/>
                <a:cs typeface="Tahoma"/>
              </a:rPr>
              <a:t>team </a:t>
            </a:r>
            <a:r>
              <a:rPr sz="3200" spc="-6" dirty="0">
                <a:solidFill>
                  <a:srgbClr val="17375E"/>
                </a:solidFill>
                <a:latin typeface="+mj-lt"/>
                <a:cs typeface="Tahoma"/>
              </a:rPr>
              <a:t>will present </a:t>
            </a:r>
            <a:r>
              <a:rPr sz="3200" dirty="0">
                <a:solidFill>
                  <a:srgbClr val="17375E"/>
                </a:solidFill>
                <a:latin typeface="+mj-lt"/>
                <a:cs typeface="Tahoma"/>
              </a:rPr>
              <a:t>a </a:t>
            </a:r>
            <a:r>
              <a:rPr sz="3200" spc="-6" dirty="0">
                <a:solidFill>
                  <a:srgbClr val="17375E"/>
                </a:solidFill>
                <a:latin typeface="+mj-lt"/>
                <a:cs typeface="Tahoma"/>
              </a:rPr>
              <a:t>talk (e.g., PowerPoint </a:t>
            </a:r>
            <a:r>
              <a:rPr sz="3200" dirty="0">
                <a:solidFill>
                  <a:srgbClr val="17375E"/>
                </a:solidFill>
                <a:latin typeface="+mj-lt"/>
                <a:cs typeface="Tahoma"/>
              </a:rPr>
              <a:t>or </a:t>
            </a:r>
            <a:r>
              <a:rPr sz="3200" spc="-6" dirty="0">
                <a:solidFill>
                  <a:srgbClr val="17375E"/>
                </a:solidFill>
                <a:latin typeface="+mj-lt"/>
                <a:cs typeface="Tahoma"/>
              </a:rPr>
              <a:t>other</a:t>
            </a:r>
            <a:r>
              <a:rPr sz="3200" spc="78" dirty="0">
                <a:solidFill>
                  <a:srgbClr val="17375E"/>
                </a:solidFill>
                <a:latin typeface="+mj-lt"/>
                <a:cs typeface="Tahoma"/>
              </a:rPr>
              <a:t> </a:t>
            </a:r>
            <a:r>
              <a:rPr sz="3200" spc="-6" dirty="0">
                <a:solidFill>
                  <a:srgbClr val="17375E"/>
                </a:solidFill>
                <a:latin typeface="+mj-lt"/>
                <a:cs typeface="Tahoma"/>
              </a:rPr>
              <a:t>technique)</a:t>
            </a:r>
            <a:endParaRPr sz="3200" dirty="0">
              <a:solidFill>
                <a:srgbClr val="17375E"/>
              </a:solidFill>
              <a:latin typeface="+mj-lt"/>
              <a:cs typeface="Tahoma"/>
            </a:endParaRPr>
          </a:p>
          <a:p>
            <a:pPr marL="509551" indent="-491359">
              <a:spcBef>
                <a:spcPts val="574"/>
              </a:spcBef>
              <a:buFont typeface="Times New Roman"/>
              <a:buChar char="▪"/>
              <a:tabLst>
                <a:tab pos="508645" algn="l"/>
                <a:tab pos="509551" algn="l"/>
              </a:tabLst>
            </a:pPr>
            <a:r>
              <a:rPr sz="3200" spc="-6" dirty="0">
                <a:solidFill>
                  <a:srgbClr val="17375E"/>
                </a:solidFill>
                <a:latin typeface="+mj-lt"/>
                <a:cs typeface="Tahoma"/>
              </a:rPr>
              <a:t>Each </a:t>
            </a:r>
            <a:r>
              <a:rPr sz="3200" dirty="0">
                <a:solidFill>
                  <a:srgbClr val="17375E"/>
                </a:solidFill>
                <a:latin typeface="+mj-lt"/>
                <a:cs typeface="Tahoma"/>
              </a:rPr>
              <a:t>team </a:t>
            </a:r>
            <a:r>
              <a:rPr sz="3200" spc="-6" dirty="0">
                <a:solidFill>
                  <a:srgbClr val="17375E"/>
                </a:solidFill>
                <a:latin typeface="+mj-lt"/>
                <a:cs typeface="Tahoma"/>
              </a:rPr>
              <a:t>will produce </a:t>
            </a:r>
            <a:r>
              <a:rPr sz="3200" dirty="0">
                <a:solidFill>
                  <a:srgbClr val="17375E"/>
                </a:solidFill>
                <a:latin typeface="+mj-lt"/>
                <a:cs typeface="Tahoma"/>
              </a:rPr>
              <a:t>a </a:t>
            </a:r>
            <a:r>
              <a:rPr sz="3200" spc="-6" dirty="0">
                <a:solidFill>
                  <a:srgbClr val="17375E"/>
                </a:solidFill>
                <a:latin typeface="+mj-lt"/>
                <a:cs typeface="Tahoma"/>
              </a:rPr>
              <a:t>written</a:t>
            </a:r>
            <a:r>
              <a:rPr sz="3200" spc="-14" dirty="0">
                <a:solidFill>
                  <a:srgbClr val="17375E"/>
                </a:solidFill>
                <a:latin typeface="+mj-lt"/>
                <a:cs typeface="Tahoma"/>
              </a:rPr>
              <a:t> </a:t>
            </a:r>
            <a:r>
              <a:rPr sz="3200" spc="-6" dirty="0">
                <a:solidFill>
                  <a:srgbClr val="17375E"/>
                </a:solidFill>
                <a:latin typeface="+mj-lt"/>
                <a:cs typeface="Tahoma"/>
              </a:rPr>
              <a:t>document</a:t>
            </a:r>
            <a:endParaRPr sz="3200" dirty="0">
              <a:solidFill>
                <a:srgbClr val="17375E"/>
              </a:solidFill>
              <a:latin typeface="+mj-lt"/>
              <a:cs typeface="Tahoma"/>
            </a:endParaRPr>
          </a:p>
          <a:p>
            <a:pPr marL="1082810" lvl="1" indent="-409466">
              <a:spcBef>
                <a:spcPts val="610"/>
              </a:spcBef>
              <a:buChar char="–"/>
              <a:tabLst>
                <a:tab pos="1081900" algn="l"/>
                <a:tab pos="1082810" algn="l"/>
              </a:tabLst>
            </a:pPr>
            <a:r>
              <a:rPr lang="en-US" sz="3200" dirty="0">
                <a:solidFill>
                  <a:srgbClr val="17375E"/>
                </a:solidFill>
                <a:latin typeface="+mj-lt"/>
                <a:cs typeface="Tahoma"/>
              </a:rPr>
              <a:t>5</a:t>
            </a:r>
            <a:r>
              <a:rPr sz="3200" dirty="0">
                <a:solidFill>
                  <a:srgbClr val="17375E"/>
                </a:solidFill>
                <a:latin typeface="+mj-lt"/>
                <a:cs typeface="Tahoma"/>
              </a:rPr>
              <a:t> </a:t>
            </a:r>
            <a:r>
              <a:rPr sz="3200" spc="-6" dirty="0">
                <a:solidFill>
                  <a:srgbClr val="17375E"/>
                </a:solidFill>
                <a:latin typeface="+mj-lt"/>
                <a:cs typeface="Tahoma"/>
              </a:rPr>
              <a:t>pages long, formatted according </a:t>
            </a:r>
            <a:r>
              <a:rPr sz="3200" dirty="0">
                <a:solidFill>
                  <a:srgbClr val="17375E"/>
                </a:solidFill>
                <a:latin typeface="+mj-lt"/>
                <a:cs typeface="Tahoma"/>
              </a:rPr>
              <a:t>to </a:t>
            </a:r>
            <a:r>
              <a:rPr sz="3200" spc="-6" dirty="0">
                <a:solidFill>
                  <a:srgbClr val="17375E"/>
                </a:solidFill>
                <a:latin typeface="+mj-lt"/>
                <a:cs typeface="Tahoma"/>
              </a:rPr>
              <a:t>IEEE</a:t>
            </a:r>
            <a:r>
              <a:rPr sz="3200" dirty="0">
                <a:solidFill>
                  <a:srgbClr val="17375E"/>
                </a:solidFill>
                <a:latin typeface="+mj-lt"/>
                <a:cs typeface="Tahoma"/>
              </a:rPr>
              <a:t> </a:t>
            </a:r>
            <a:r>
              <a:rPr sz="3200" spc="-6" dirty="0">
                <a:solidFill>
                  <a:srgbClr val="17375E"/>
                </a:solidFill>
                <a:latin typeface="+mj-lt"/>
                <a:cs typeface="Tahoma"/>
              </a:rPr>
              <a:t>style</a:t>
            </a:r>
            <a:endParaRPr sz="3200" dirty="0">
              <a:solidFill>
                <a:srgbClr val="17375E"/>
              </a:solidFill>
              <a:latin typeface="+mj-lt"/>
              <a:cs typeface="Tahoma"/>
            </a:endParaRPr>
          </a:p>
          <a:p>
            <a:pPr marL="1656053" lvl="2" indent="-327571">
              <a:spcBef>
                <a:spcPts val="653"/>
              </a:spcBef>
              <a:buChar char="•"/>
              <a:tabLst>
                <a:tab pos="1655144" algn="l"/>
                <a:tab pos="1656053" algn="l"/>
              </a:tabLst>
            </a:pPr>
            <a:r>
              <a:rPr sz="3200" spc="-6" dirty="0">
                <a:solidFill>
                  <a:srgbClr val="17375E"/>
                </a:solidFill>
                <a:latin typeface="+mj-lt"/>
                <a:cs typeface="Tahoma"/>
              </a:rPr>
              <a:t>Points will be withheld if the document is not formatted</a:t>
            </a:r>
            <a:r>
              <a:rPr sz="3200" spc="164" dirty="0">
                <a:solidFill>
                  <a:srgbClr val="17375E"/>
                </a:solidFill>
                <a:latin typeface="+mj-lt"/>
                <a:cs typeface="Tahoma"/>
              </a:rPr>
              <a:t> </a:t>
            </a:r>
            <a:r>
              <a:rPr sz="3200" spc="-6" dirty="0">
                <a:solidFill>
                  <a:srgbClr val="17375E"/>
                </a:solidFill>
                <a:latin typeface="+mj-lt"/>
                <a:cs typeface="Tahoma"/>
              </a:rPr>
              <a:t>appropriately</a:t>
            </a:r>
            <a:endParaRPr sz="3200" dirty="0">
              <a:solidFill>
                <a:srgbClr val="17375E"/>
              </a:solidFill>
              <a:latin typeface="+mj-lt"/>
              <a:cs typeface="Tahoma"/>
            </a:endParaRPr>
          </a:p>
          <a:p>
            <a:pPr marL="509551" marR="536851" indent="-491359">
              <a:lnSpc>
                <a:spcPct val="100800"/>
              </a:lnSpc>
              <a:spcBef>
                <a:spcPts val="587"/>
              </a:spcBef>
              <a:buFont typeface="Times New Roman"/>
              <a:buChar char="▪"/>
              <a:tabLst>
                <a:tab pos="508645" algn="l"/>
                <a:tab pos="509551" algn="l"/>
              </a:tabLst>
            </a:pPr>
            <a:r>
              <a:rPr sz="3200" dirty="0">
                <a:solidFill>
                  <a:srgbClr val="17375E"/>
                </a:solidFill>
                <a:latin typeface="+mj-lt"/>
                <a:cs typeface="Tahoma"/>
              </a:rPr>
              <a:t>Peer </a:t>
            </a:r>
            <a:r>
              <a:rPr sz="3200" spc="-6" dirty="0">
                <a:solidFill>
                  <a:srgbClr val="17375E"/>
                </a:solidFill>
                <a:latin typeface="+mj-lt"/>
                <a:cs typeface="Tahoma"/>
              </a:rPr>
              <a:t>evaluations will be factored in the determination </a:t>
            </a:r>
            <a:r>
              <a:rPr sz="3200" dirty="0">
                <a:solidFill>
                  <a:srgbClr val="17375E"/>
                </a:solidFill>
                <a:latin typeface="+mj-lt"/>
                <a:cs typeface="Tahoma"/>
              </a:rPr>
              <a:t>of </a:t>
            </a:r>
            <a:r>
              <a:rPr sz="3200" spc="-6" dirty="0">
                <a:solidFill>
                  <a:srgbClr val="17375E"/>
                </a:solidFill>
                <a:latin typeface="+mj-lt"/>
                <a:cs typeface="Tahoma"/>
              </a:rPr>
              <a:t>the </a:t>
            </a:r>
            <a:r>
              <a:rPr sz="3200" dirty="0">
                <a:solidFill>
                  <a:srgbClr val="17375E"/>
                </a:solidFill>
                <a:latin typeface="+mj-lt"/>
                <a:cs typeface="Tahoma"/>
              </a:rPr>
              <a:t>term  </a:t>
            </a:r>
            <a:r>
              <a:rPr sz="3200" spc="-6" dirty="0">
                <a:solidFill>
                  <a:srgbClr val="17375E"/>
                </a:solidFill>
                <a:latin typeface="+mj-lt"/>
                <a:cs typeface="Tahoma"/>
              </a:rPr>
              <a:t>project</a:t>
            </a:r>
            <a:r>
              <a:rPr sz="3200" spc="-86" dirty="0">
                <a:solidFill>
                  <a:srgbClr val="17375E"/>
                </a:solidFill>
                <a:latin typeface="+mj-lt"/>
                <a:cs typeface="Tahoma"/>
              </a:rPr>
              <a:t> </a:t>
            </a:r>
            <a:r>
              <a:rPr sz="3200" spc="-6" dirty="0">
                <a:solidFill>
                  <a:srgbClr val="17375E"/>
                </a:solidFill>
                <a:latin typeface="+mj-lt"/>
                <a:cs typeface="Tahoma"/>
              </a:rPr>
              <a:t>grade.</a:t>
            </a:r>
            <a:endParaRPr sz="3200" dirty="0">
              <a:solidFill>
                <a:srgbClr val="17375E"/>
              </a:solidFill>
              <a:latin typeface="+mj-lt"/>
              <a:cs typeface="Tahoma"/>
            </a:endParaRPr>
          </a:p>
          <a:p>
            <a:pPr marL="509551" marR="299360" indent="-491359">
              <a:lnSpc>
                <a:spcPct val="100800"/>
              </a:lnSpc>
              <a:spcBef>
                <a:spcPts val="659"/>
              </a:spcBef>
              <a:buFont typeface="Times New Roman"/>
              <a:buChar char="▪"/>
              <a:tabLst>
                <a:tab pos="508645" algn="l"/>
                <a:tab pos="509551" algn="l"/>
              </a:tabLst>
            </a:pPr>
            <a:r>
              <a:rPr lang="en-US" sz="3200" dirty="0">
                <a:solidFill>
                  <a:srgbClr val="17375E"/>
                </a:solidFill>
                <a:latin typeface="+mj-lt"/>
                <a:cs typeface="Tahoma"/>
              </a:rPr>
              <a:t>Final </a:t>
            </a:r>
            <a:r>
              <a:rPr sz="3200" spc="-6" dirty="0">
                <a:solidFill>
                  <a:srgbClr val="17375E"/>
                </a:solidFill>
                <a:latin typeface="+mj-lt"/>
                <a:cs typeface="Tahoma"/>
              </a:rPr>
              <a:t>projects should use </a:t>
            </a:r>
            <a:r>
              <a:rPr sz="3200" dirty="0">
                <a:solidFill>
                  <a:srgbClr val="17375E"/>
                </a:solidFill>
                <a:latin typeface="+mj-lt"/>
                <a:cs typeface="Tahoma"/>
              </a:rPr>
              <a:t>at </a:t>
            </a:r>
            <a:r>
              <a:rPr sz="3200" spc="-6" dirty="0">
                <a:solidFill>
                  <a:srgbClr val="17375E"/>
                </a:solidFill>
                <a:latin typeface="+mj-lt"/>
                <a:cs typeface="Tahoma"/>
              </a:rPr>
              <a:t>least one </a:t>
            </a:r>
            <a:r>
              <a:rPr sz="3200" dirty="0">
                <a:solidFill>
                  <a:srgbClr val="17375E"/>
                </a:solidFill>
                <a:latin typeface="+mj-lt"/>
                <a:cs typeface="Tahoma"/>
              </a:rPr>
              <a:t>of </a:t>
            </a:r>
            <a:r>
              <a:rPr sz="3200" spc="-6" dirty="0">
                <a:solidFill>
                  <a:srgbClr val="17375E"/>
                </a:solidFill>
                <a:latin typeface="+mj-lt"/>
                <a:cs typeface="Tahoma"/>
              </a:rPr>
              <a:t>the techniques covered in class</a:t>
            </a:r>
            <a:r>
              <a:rPr lang="en-US" sz="3200" spc="-6" dirty="0">
                <a:solidFill>
                  <a:srgbClr val="17375E"/>
                </a:solidFill>
                <a:latin typeface="+mj-lt"/>
                <a:cs typeface="Tahoma"/>
              </a:rPr>
              <a:t> and from the assignments</a:t>
            </a:r>
            <a:endParaRPr sz="3200" dirty="0">
              <a:solidFill>
                <a:srgbClr val="17375E"/>
              </a:solidFill>
              <a:latin typeface="+mj-lt"/>
              <a:cs typeface="Tahoma"/>
            </a:endParaRPr>
          </a:p>
          <a:p>
            <a:pPr marL="509551" marR="7294" indent="-491359">
              <a:lnSpc>
                <a:spcPts val="3331"/>
              </a:lnSpc>
              <a:spcBef>
                <a:spcPts val="887"/>
              </a:spcBef>
              <a:buFont typeface="Times New Roman"/>
              <a:buChar char="▪"/>
              <a:tabLst>
                <a:tab pos="508645" algn="l"/>
                <a:tab pos="509551" algn="l"/>
              </a:tabLst>
            </a:pPr>
            <a:r>
              <a:rPr lang="en-US" sz="3200" dirty="0">
                <a:solidFill>
                  <a:srgbClr val="17375E"/>
                </a:solidFill>
                <a:latin typeface="+mj-lt"/>
                <a:cs typeface="Tahoma"/>
              </a:rPr>
              <a:t>Final </a:t>
            </a:r>
            <a:r>
              <a:rPr sz="3200" spc="-6" dirty="0">
                <a:solidFill>
                  <a:srgbClr val="17375E"/>
                </a:solidFill>
                <a:latin typeface="+mj-lt"/>
                <a:cs typeface="Tahoma"/>
              </a:rPr>
              <a:t>projects </a:t>
            </a:r>
            <a:r>
              <a:rPr lang="en-US" sz="3200" spc="-6" dirty="0">
                <a:solidFill>
                  <a:srgbClr val="17375E"/>
                </a:solidFill>
                <a:latin typeface="+mj-lt"/>
                <a:cs typeface="Tahoma"/>
              </a:rPr>
              <a:t>will be placed in your final portfolio (as well as Assignment 4)</a:t>
            </a:r>
            <a:endParaRPr sz="3200" dirty="0">
              <a:solidFill>
                <a:srgbClr val="17375E"/>
              </a:solidFill>
              <a:latin typeface="+mj-lt"/>
              <a:cs typeface="Tahoma"/>
            </a:endParaRPr>
          </a:p>
          <a:p>
            <a:pPr marL="509551" marR="291177" indent="-491359">
              <a:lnSpc>
                <a:spcPct val="100800"/>
              </a:lnSpc>
              <a:spcBef>
                <a:spcPts val="560"/>
              </a:spcBef>
              <a:buFont typeface="Times New Roman"/>
              <a:buChar char="▪"/>
              <a:tabLst>
                <a:tab pos="508645" algn="l"/>
                <a:tab pos="509551" algn="l"/>
              </a:tabLst>
            </a:pPr>
            <a:r>
              <a:rPr sz="3200" spc="-6" dirty="0">
                <a:solidFill>
                  <a:srgbClr val="17375E"/>
                </a:solidFill>
                <a:latin typeface="+mj-lt"/>
                <a:cs typeface="Tahoma"/>
              </a:rPr>
              <a:t>This is </a:t>
            </a:r>
            <a:r>
              <a:rPr sz="3200" dirty="0">
                <a:solidFill>
                  <a:srgbClr val="17375E"/>
                </a:solidFill>
                <a:latin typeface="+mj-lt"/>
                <a:cs typeface="Tahoma"/>
              </a:rPr>
              <a:t>a </a:t>
            </a:r>
            <a:r>
              <a:rPr sz="3200" spc="-6" dirty="0">
                <a:solidFill>
                  <a:srgbClr val="17375E"/>
                </a:solidFill>
                <a:latin typeface="+mj-lt"/>
                <a:cs typeface="Tahoma"/>
              </a:rPr>
              <a:t>significant part </a:t>
            </a:r>
            <a:r>
              <a:rPr sz="3200" dirty="0">
                <a:solidFill>
                  <a:srgbClr val="17375E"/>
                </a:solidFill>
                <a:latin typeface="+mj-lt"/>
                <a:cs typeface="Tahoma"/>
              </a:rPr>
              <a:t>of </a:t>
            </a:r>
            <a:r>
              <a:rPr sz="3200" spc="-6" dirty="0">
                <a:solidFill>
                  <a:srgbClr val="17375E"/>
                </a:solidFill>
                <a:latin typeface="+mj-lt"/>
                <a:cs typeface="Tahoma"/>
              </a:rPr>
              <a:t>your grade. Choose your problem early.  </a:t>
            </a:r>
            <a:endParaRPr sz="3200" dirty="0">
              <a:solidFill>
                <a:srgbClr val="17375E"/>
              </a:solidFill>
              <a:latin typeface="+mj-lt"/>
              <a:cs typeface="Tahoma"/>
            </a:endParaRP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1295663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28600" y="228600"/>
            <a:ext cx="13330213" cy="1095596"/>
          </a:xfrm>
          <a:prstGeom prst="rect">
            <a:avLst/>
          </a:prstGeom>
        </p:spPr>
        <p:txBody>
          <a:bodyPr vert="horz" wrap="square" lIns="0" tIns="18200" rIns="0" bIns="0" rtlCol="0">
            <a:spAutoFit/>
          </a:bodyPr>
          <a:lstStyle/>
          <a:p>
            <a:pPr marL="18200">
              <a:spcBef>
                <a:spcPts val="144"/>
              </a:spcBef>
              <a:tabLst>
                <a:tab pos="4563258" algn="l"/>
                <a:tab pos="7402209" algn="l"/>
              </a:tabLst>
            </a:pPr>
            <a:r>
              <a:rPr lang="en-US" spc="-6" dirty="0">
                <a:solidFill>
                  <a:srgbClr val="17375E"/>
                </a:solidFill>
              </a:rPr>
              <a:t>Student Final </a:t>
            </a:r>
            <a:r>
              <a:rPr spc="-6" dirty="0">
                <a:solidFill>
                  <a:srgbClr val="17375E"/>
                </a:solidFill>
              </a:rPr>
              <a:t>P</a:t>
            </a:r>
            <a:r>
              <a:rPr dirty="0">
                <a:solidFill>
                  <a:srgbClr val="17375E"/>
                </a:solidFill>
              </a:rPr>
              <a:t>roj</a:t>
            </a:r>
            <a:r>
              <a:rPr spc="-6" dirty="0">
                <a:solidFill>
                  <a:srgbClr val="17375E"/>
                </a:solidFill>
              </a:rPr>
              <a:t>ec</a:t>
            </a:r>
            <a:r>
              <a:rPr dirty="0">
                <a:solidFill>
                  <a:srgbClr val="17375E"/>
                </a:solidFill>
              </a:rPr>
              <a:t>t</a:t>
            </a:r>
            <a:r>
              <a:rPr lang="en-US" dirty="0">
                <a:solidFill>
                  <a:srgbClr val="17375E"/>
                </a:solidFill>
              </a:rPr>
              <a:t> Format </a:t>
            </a:r>
            <a:r>
              <a:rPr dirty="0">
                <a:solidFill>
                  <a:srgbClr val="17375E"/>
                </a:solidFill>
              </a:rPr>
              <a:t>(</a:t>
            </a:r>
            <a:r>
              <a:rPr lang="en-US" spc="-6" dirty="0">
                <a:solidFill>
                  <a:srgbClr val="17375E"/>
                </a:solidFill>
              </a:rPr>
              <a:t>5</a:t>
            </a:r>
            <a:r>
              <a:rPr spc="-6" dirty="0">
                <a:solidFill>
                  <a:srgbClr val="17375E"/>
                </a:solidFill>
              </a:rPr>
              <a:t>0%</a:t>
            </a:r>
            <a:r>
              <a:rPr dirty="0">
                <a:solidFill>
                  <a:srgbClr val="17375E"/>
                </a:solidFill>
              </a:rPr>
              <a:t>)</a:t>
            </a:r>
          </a:p>
        </p:txBody>
      </p:sp>
      <p:sp>
        <p:nvSpPr>
          <p:cNvPr id="12" name="object 12"/>
          <p:cNvSpPr txBox="1"/>
          <p:nvPr/>
        </p:nvSpPr>
        <p:spPr>
          <a:xfrm>
            <a:off x="706587" y="1600200"/>
            <a:ext cx="14249398" cy="7857565"/>
          </a:xfrm>
          <a:prstGeom prst="rect">
            <a:avLst/>
          </a:prstGeom>
        </p:spPr>
        <p:txBody>
          <a:bodyPr vert="horz" wrap="square" lIns="0" tIns="105547" rIns="0" bIns="0" rtlCol="0">
            <a:normAutofit fontScale="92500" lnSpcReduction="20000"/>
          </a:bodyPr>
          <a:lstStyle/>
          <a:p>
            <a:pPr marL="18192">
              <a:spcBef>
                <a:spcPts val="831"/>
              </a:spcBef>
              <a:tabLst>
                <a:tab pos="508645" algn="l"/>
                <a:tab pos="509551" algn="l"/>
              </a:tabLst>
            </a:pPr>
            <a:r>
              <a:rPr lang="en-US" sz="3200" dirty="0">
                <a:solidFill>
                  <a:srgbClr val="17375E"/>
                </a:solidFill>
                <a:cs typeface="Tahoma"/>
              </a:rPr>
              <a:t>Research Proposal </a:t>
            </a:r>
            <a:r>
              <a:rPr lang="mr-IN" sz="3200" dirty="0">
                <a:solidFill>
                  <a:srgbClr val="17375E"/>
                </a:solidFill>
                <a:cs typeface="Tahoma"/>
              </a:rPr>
              <a:t>–</a:t>
            </a:r>
            <a:r>
              <a:rPr lang="en-US" sz="3200" dirty="0">
                <a:solidFill>
                  <a:srgbClr val="17375E"/>
                </a:solidFill>
                <a:cs typeface="Tahoma"/>
              </a:rPr>
              <a:t> Due 10/4</a:t>
            </a:r>
          </a:p>
          <a:p>
            <a:pPr marL="509551" indent="-491359">
              <a:spcBef>
                <a:spcPts val="831"/>
              </a:spcBef>
              <a:buFont typeface="Times New Roman"/>
              <a:buChar char="▪"/>
              <a:tabLst>
                <a:tab pos="508645" algn="l"/>
                <a:tab pos="509551" algn="l"/>
              </a:tabLst>
            </a:pPr>
            <a:r>
              <a:rPr lang="en-US" sz="3200" dirty="0">
                <a:solidFill>
                  <a:srgbClr val="17375E"/>
                </a:solidFill>
                <a:cs typeface="Tahoma"/>
              </a:rPr>
              <a:t>Overview, and Motivation: Provide an overview of the project goals and the motivation for it. Consider that this will be read by people who did not see your project proposal.</a:t>
            </a:r>
          </a:p>
          <a:p>
            <a:pPr marL="509551" indent="-491359">
              <a:spcBef>
                <a:spcPts val="831"/>
              </a:spcBef>
              <a:buFont typeface="Times New Roman"/>
              <a:buChar char="▪"/>
              <a:tabLst>
                <a:tab pos="508645" algn="l"/>
                <a:tab pos="509551" algn="l"/>
              </a:tabLst>
            </a:pPr>
            <a:r>
              <a:rPr lang="en-US" sz="3200" dirty="0">
                <a:solidFill>
                  <a:srgbClr val="17375E"/>
                </a:solidFill>
                <a:cs typeface="Tahoma"/>
              </a:rPr>
              <a:t>Related Work: Anything that inspired you, such as a paper, a web site, or something we discussed in class.</a:t>
            </a:r>
          </a:p>
          <a:p>
            <a:pPr marL="509551" indent="-491359">
              <a:spcBef>
                <a:spcPts val="831"/>
              </a:spcBef>
              <a:buFont typeface="Times New Roman"/>
              <a:buChar char="▪"/>
              <a:tabLst>
                <a:tab pos="508645" algn="l"/>
                <a:tab pos="509551" algn="l"/>
              </a:tabLst>
            </a:pPr>
            <a:r>
              <a:rPr lang="en-US" sz="3200" dirty="0">
                <a:solidFill>
                  <a:srgbClr val="17375E"/>
                </a:solidFill>
                <a:cs typeface="Tahoma"/>
              </a:rPr>
              <a:t>Initial Questions: What questions are you trying to answer? How did these questions evolve over the course of the project? What new questions did you consider in the course of your analysis? - Data: Source, scraping method, cleanup, storage, etc.</a:t>
            </a:r>
          </a:p>
          <a:p>
            <a:pPr marL="18192">
              <a:spcBef>
                <a:spcPts val="831"/>
              </a:spcBef>
              <a:tabLst>
                <a:tab pos="508645" algn="l"/>
                <a:tab pos="509551" algn="l"/>
              </a:tabLst>
            </a:pPr>
            <a:r>
              <a:rPr lang="en-US" sz="3200" dirty="0">
                <a:solidFill>
                  <a:srgbClr val="17375E"/>
                </a:solidFill>
                <a:cs typeface="Tahoma"/>
              </a:rPr>
              <a:t>Final Paper (also includes Abstract, Overview, Motivation, Related Work, Initial Questions and Data from the Research Proposal):</a:t>
            </a:r>
          </a:p>
          <a:p>
            <a:pPr marL="509551" indent="-491359">
              <a:spcBef>
                <a:spcPts val="831"/>
              </a:spcBef>
              <a:buFont typeface="Times New Roman"/>
              <a:buChar char="▪"/>
              <a:tabLst>
                <a:tab pos="508645" algn="l"/>
                <a:tab pos="509551" algn="l"/>
              </a:tabLst>
            </a:pPr>
            <a:r>
              <a:rPr lang="en-US" sz="3200" dirty="0">
                <a:solidFill>
                  <a:srgbClr val="17375E"/>
                </a:solidFill>
                <a:cs typeface="Tahoma"/>
              </a:rPr>
              <a:t>Exploratory Data Analysis: What visualizations did you use to look at your data in different ways? What are the different statistical methods you considered? Justify the decisions you made, and show any major changes to your ideas. How did you reach these conclusions?</a:t>
            </a:r>
          </a:p>
          <a:p>
            <a:pPr marL="509551" indent="-491359">
              <a:spcBef>
                <a:spcPts val="831"/>
              </a:spcBef>
              <a:buFont typeface="Times New Roman"/>
              <a:buChar char="▪"/>
              <a:tabLst>
                <a:tab pos="508645" algn="l"/>
                <a:tab pos="509551" algn="l"/>
              </a:tabLst>
            </a:pPr>
            <a:r>
              <a:rPr lang="en-US" sz="3200" dirty="0">
                <a:solidFill>
                  <a:srgbClr val="17375E"/>
                </a:solidFill>
                <a:cs typeface="Tahoma"/>
              </a:rPr>
              <a:t>Final Analysis: What did you learn about the data? How did you answer the questions? How can you justify your answers?</a:t>
            </a:r>
          </a:p>
          <a:p>
            <a:pPr marL="509551" indent="-491359">
              <a:spcBef>
                <a:spcPts val="831"/>
              </a:spcBef>
              <a:buFont typeface="Times New Roman"/>
              <a:buChar char="▪"/>
              <a:tabLst>
                <a:tab pos="508645" algn="l"/>
                <a:tab pos="509551" algn="l"/>
              </a:tabLst>
            </a:pPr>
            <a:r>
              <a:rPr lang="en-US" sz="3200" dirty="0">
                <a:solidFill>
                  <a:srgbClr val="17375E"/>
                </a:solidFill>
                <a:cs typeface="Tahoma"/>
              </a:rPr>
              <a:t>Presentation: Present your final results in a compelling and engaging way using text, visualizations, images, and videos on your project web site.</a:t>
            </a: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1588412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4114800" y="609600"/>
            <a:ext cx="7575146" cy="1095596"/>
          </a:xfrm>
          <a:prstGeom prst="rect">
            <a:avLst/>
          </a:prstGeom>
        </p:spPr>
        <p:txBody>
          <a:bodyPr vert="horz" wrap="square" lIns="0" tIns="18200" rIns="0" bIns="0" rtlCol="0">
            <a:spAutoFit/>
          </a:bodyPr>
          <a:lstStyle/>
          <a:p>
            <a:pPr marL="18200">
              <a:spcBef>
                <a:spcPts val="144"/>
              </a:spcBef>
              <a:tabLst>
                <a:tab pos="3737484" algn="l"/>
              </a:tabLst>
            </a:pPr>
            <a:r>
              <a:rPr spc="-6" dirty="0">
                <a:solidFill>
                  <a:srgbClr val="17375E"/>
                </a:solidFill>
              </a:rPr>
              <a:t>Academic	Integrity</a:t>
            </a:r>
          </a:p>
        </p:txBody>
      </p:sp>
      <p:sp>
        <p:nvSpPr>
          <p:cNvPr id="12" name="object 12"/>
          <p:cNvSpPr txBox="1"/>
          <p:nvPr/>
        </p:nvSpPr>
        <p:spPr>
          <a:xfrm>
            <a:off x="990600" y="2133600"/>
            <a:ext cx="14020800" cy="8839200"/>
          </a:xfrm>
          <a:prstGeom prst="rect">
            <a:avLst/>
          </a:prstGeom>
        </p:spPr>
        <p:txBody>
          <a:bodyPr vert="horz" wrap="square" lIns="0" tIns="109203" rIns="0" bIns="0" rtlCol="0">
            <a:normAutofit/>
          </a:bodyPr>
          <a:lstStyle/>
          <a:p>
            <a:pPr marL="509611" marR="395862" indent="-491415">
              <a:lnSpc>
                <a:spcPct val="79200"/>
              </a:lnSpc>
              <a:spcBef>
                <a:spcPts val="861"/>
              </a:spcBef>
              <a:buFont typeface="Times New Roman"/>
              <a:buChar char="▪"/>
              <a:tabLst>
                <a:tab pos="508704" algn="l"/>
                <a:tab pos="509611" algn="l"/>
              </a:tabLst>
            </a:pPr>
            <a:r>
              <a:rPr sz="3200" spc="-6" dirty="0">
                <a:solidFill>
                  <a:srgbClr val="17375E"/>
                </a:solidFill>
                <a:cs typeface="Tahoma"/>
              </a:rPr>
              <a:t>Plagiarism is </a:t>
            </a:r>
            <a:r>
              <a:rPr sz="3200" dirty="0">
                <a:solidFill>
                  <a:srgbClr val="17375E"/>
                </a:solidFill>
                <a:cs typeface="Tahoma"/>
              </a:rPr>
              <a:t>a </a:t>
            </a:r>
            <a:r>
              <a:rPr sz="3200" spc="-6" dirty="0">
                <a:solidFill>
                  <a:srgbClr val="17375E"/>
                </a:solidFill>
                <a:cs typeface="Tahoma"/>
              </a:rPr>
              <a:t>direct violation </a:t>
            </a:r>
            <a:r>
              <a:rPr sz="3200" dirty="0">
                <a:solidFill>
                  <a:srgbClr val="17375E"/>
                </a:solidFill>
                <a:cs typeface="Tahoma"/>
              </a:rPr>
              <a:t>of </a:t>
            </a:r>
            <a:r>
              <a:rPr sz="3200" spc="-6" dirty="0">
                <a:solidFill>
                  <a:srgbClr val="17375E"/>
                </a:solidFill>
                <a:cs typeface="Tahoma"/>
              </a:rPr>
              <a:t>the </a:t>
            </a:r>
            <a:r>
              <a:rPr sz="3200" dirty="0">
                <a:solidFill>
                  <a:srgbClr val="17375E"/>
                </a:solidFill>
                <a:cs typeface="Tahoma"/>
              </a:rPr>
              <a:t>GW </a:t>
            </a:r>
            <a:r>
              <a:rPr sz="3200" spc="-6" dirty="0">
                <a:solidFill>
                  <a:srgbClr val="17375E"/>
                </a:solidFill>
                <a:cs typeface="Tahoma"/>
              </a:rPr>
              <a:t>Code </a:t>
            </a:r>
            <a:r>
              <a:rPr sz="3200" dirty="0">
                <a:solidFill>
                  <a:srgbClr val="17375E"/>
                </a:solidFill>
                <a:cs typeface="Tahoma"/>
              </a:rPr>
              <a:t>of </a:t>
            </a:r>
            <a:r>
              <a:rPr sz="3200" spc="-6" dirty="0">
                <a:solidFill>
                  <a:srgbClr val="17375E"/>
                </a:solidFill>
                <a:cs typeface="Tahoma"/>
              </a:rPr>
              <a:t>Academic Integrity  which you and </a:t>
            </a:r>
            <a:r>
              <a:rPr sz="3200" dirty="0">
                <a:solidFill>
                  <a:srgbClr val="17375E"/>
                </a:solidFill>
                <a:cs typeface="Tahoma"/>
              </a:rPr>
              <a:t>I </a:t>
            </a:r>
            <a:r>
              <a:rPr sz="3200" spc="-6" dirty="0">
                <a:solidFill>
                  <a:srgbClr val="17375E"/>
                </a:solidFill>
                <a:cs typeface="Tahoma"/>
              </a:rPr>
              <a:t>have both agreed</a:t>
            </a:r>
            <a:r>
              <a:rPr sz="3200" spc="-29" dirty="0">
                <a:solidFill>
                  <a:srgbClr val="17375E"/>
                </a:solidFill>
                <a:cs typeface="Tahoma"/>
              </a:rPr>
              <a:t> </a:t>
            </a:r>
            <a:r>
              <a:rPr sz="3200" dirty="0">
                <a:solidFill>
                  <a:srgbClr val="17375E"/>
                </a:solidFill>
                <a:cs typeface="Tahoma"/>
              </a:rPr>
              <a:t>to.</a:t>
            </a:r>
          </a:p>
          <a:p>
            <a:pPr marL="509611" indent="-491415">
              <a:lnSpc>
                <a:spcPts val="3407"/>
              </a:lnSpc>
              <a:buFont typeface="Times New Roman"/>
              <a:buChar char="▪"/>
              <a:tabLst>
                <a:tab pos="508704" algn="l"/>
                <a:tab pos="509611" algn="l"/>
              </a:tabLst>
            </a:pPr>
            <a:r>
              <a:rPr sz="3200" spc="-6" dirty="0">
                <a:solidFill>
                  <a:srgbClr val="17375E"/>
                </a:solidFill>
                <a:cs typeface="Tahoma"/>
              </a:rPr>
              <a:t>Course</a:t>
            </a:r>
            <a:r>
              <a:rPr sz="3200" spc="-101" dirty="0">
                <a:solidFill>
                  <a:srgbClr val="17375E"/>
                </a:solidFill>
                <a:cs typeface="Tahoma"/>
              </a:rPr>
              <a:t> </a:t>
            </a:r>
            <a:r>
              <a:rPr sz="3200" spc="-6" dirty="0">
                <a:solidFill>
                  <a:srgbClr val="17375E"/>
                </a:solidFill>
                <a:cs typeface="Tahoma"/>
              </a:rPr>
              <a:t>policy:</a:t>
            </a:r>
            <a:endParaRPr sz="3200" dirty="0">
              <a:solidFill>
                <a:srgbClr val="17375E"/>
              </a:solidFill>
              <a:cs typeface="Tahoma"/>
            </a:endParaRPr>
          </a:p>
          <a:p>
            <a:pPr marL="1073836" marR="61882" lvl="1" indent="-400419">
              <a:lnSpc>
                <a:spcPct val="78000"/>
              </a:lnSpc>
              <a:spcBef>
                <a:spcPts val="632"/>
              </a:spcBef>
              <a:buChar char="–"/>
              <a:tabLst>
                <a:tab pos="1082026" algn="l"/>
                <a:tab pos="1082936" algn="l"/>
              </a:tabLst>
            </a:pPr>
            <a:r>
              <a:rPr sz="2800" dirty="0">
                <a:solidFill>
                  <a:srgbClr val="17375E"/>
                </a:solidFill>
                <a:cs typeface="Tahoma"/>
              </a:rPr>
              <a:t>1</a:t>
            </a:r>
            <a:r>
              <a:rPr sz="2800" baseline="25252" dirty="0">
                <a:solidFill>
                  <a:srgbClr val="17375E"/>
                </a:solidFill>
                <a:cs typeface="Tahoma"/>
              </a:rPr>
              <a:t>st </a:t>
            </a:r>
            <a:r>
              <a:rPr sz="2800" spc="-6" dirty="0">
                <a:solidFill>
                  <a:srgbClr val="17375E"/>
                </a:solidFill>
                <a:cs typeface="Tahoma"/>
              </a:rPr>
              <a:t>violation </a:t>
            </a:r>
            <a:r>
              <a:rPr sz="2800" dirty="0">
                <a:solidFill>
                  <a:srgbClr val="17375E"/>
                </a:solidFill>
                <a:cs typeface="Tahoma"/>
              </a:rPr>
              <a:t>of </a:t>
            </a:r>
            <a:r>
              <a:rPr sz="2800" spc="-6" dirty="0">
                <a:solidFill>
                  <a:srgbClr val="17375E"/>
                </a:solidFill>
                <a:cs typeface="Tahoma"/>
              </a:rPr>
              <a:t>academic integrity will result in </a:t>
            </a:r>
            <a:r>
              <a:rPr sz="2800" dirty="0">
                <a:solidFill>
                  <a:srgbClr val="17375E"/>
                </a:solidFill>
                <a:cs typeface="Tahoma"/>
              </a:rPr>
              <a:t>a </a:t>
            </a:r>
            <a:r>
              <a:rPr sz="2800" spc="-6" dirty="0">
                <a:solidFill>
                  <a:srgbClr val="17375E"/>
                </a:solidFill>
                <a:cs typeface="Tahoma"/>
              </a:rPr>
              <a:t>warning consisting </a:t>
            </a:r>
            <a:r>
              <a:rPr sz="2800" dirty="0">
                <a:solidFill>
                  <a:srgbClr val="17375E"/>
                </a:solidFill>
                <a:cs typeface="Tahoma"/>
              </a:rPr>
              <a:t>of a </a:t>
            </a:r>
            <a:r>
              <a:rPr sz="2800" spc="-6" dirty="0">
                <a:solidFill>
                  <a:srgbClr val="17375E"/>
                </a:solidFill>
                <a:cs typeface="Tahoma"/>
              </a:rPr>
              <a:t>loss </a:t>
            </a:r>
            <a:r>
              <a:rPr sz="2800" dirty="0">
                <a:solidFill>
                  <a:srgbClr val="17375E"/>
                </a:solidFill>
                <a:cs typeface="Tahoma"/>
              </a:rPr>
              <a:t>of  </a:t>
            </a:r>
            <a:r>
              <a:rPr sz="2800" spc="-6" dirty="0">
                <a:solidFill>
                  <a:srgbClr val="17375E"/>
                </a:solidFill>
                <a:cs typeface="Tahoma"/>
              </a:rPr>
              <a:t>points equal </a:t>
            </a:r>
            <a:r>
              <a:rPr sz="2800" dirty="0">
                <a:solidFill>
                  <a:srgbClr val="17375E"/>
                </a:solidFill>
                <a:cs typeface="Tahoma"/>
              </a:rPr>
              <a:t>to </a:t>
            </a:r>
            <a:r>
              <a:rPr sz="2800" spc="-6" dirty="0">
                <a:solidFill>
                  <a:srgbClr val="17375E"/>
                </a:solidFill>
                <a:cs typeface="Tahoma"/>
              </a:rPr>
              <a:t>the value </a:t>
            </a:r>
            <a:r>
              <a:rPr sz="2800" dirty="0">
                <a:solidFill>
                  <a:srgbClr val="17375E"/>
                </a:solidFill>
                <a:cs typeface="Tahoma"/>
              </a:rPr>
              <a:t>of </a:t>
            </a:r>
            <a:r>
              <a:rPr sz="2800" spc="-6" dirty="0">
                <a:solidFill>
                  <a:srgbClr val="17375E"/>
                </a:solidFill>
                <a:cs typeface="Tahoma"/>
              </a:rPr>
              <a:t>the plagiarized</a:t>
            </a:r>
            <a:r>
              <a:rPr sz="2800" spc="34" dirty="0">
                <a:solidFill>
                  <a:srgbClr val="17375E"/>
                </a:solidFill>
                <a:cs typeface="Tahoma"/>
              </a:rPr>
              <a:t> </a:t>
            </a:r>
            <a:r>
              <a:rPr sz="2800" spc="-6" dirty="0">
                <a:solidFill>
                  <a:srgbClr val="17375E"/>
                </a:solidFill>
                <a:cs typeface="Tahoma"/>
              </a:rPr>
              <a:t>assignment.</a:t>
            </a:r>
            <a:endParaRPr sz="2800" dirty="0">
              <a:solidFill>
                <a:srgbClr val="17375E"/>
              </a:solidFill>
              <a:cs typeface="Tahoma"/>
            </a:endParaRPr>
          </a:p>
          <a:p>
            <a:pPr marL="1656248" marR="328520" lvl="2" indent="-327608">
              <a:lnSpc>
                <a:spcPct val="78000"/>
              </a:lnSpc>
              <a:spcBef>
                <a:spcPts val="739"/>
              </a:spcBef>
              <a:buChar char="•"/>
              <a:tabLst>
                <a:tab pos="1655338" algn="l"/>
                <a:tab pos="1656248" algn="l"/>
              </a:tabLst>
            </a:pPr>
            <a:r>
              <a:rPr sz="2400" dirty="0">
                <a:solidFill>
                  <a:srgbClr val="17375E"/>
                </a:solidFill>
                <a:cs typeface="Tahoma"/>
              </a:rPr>
              <a:t>A </a:t>
            </a:r>
            <a:r>
              <a:rPr sz="2400" spc="-6" dirty="0">
                <a:solidFill>
                  <a:srgbClr val="17375E"/>
                </a:solidFill>
                <a:cs typeface="Tahoma"/>
              </a:rPr>
              <a:t>plagiarized homework assignment will be given </a:t>
            </a:r>
            <a:r>
              <a:rPr sz="2400" dirty="0">
                <a:solidFill>
                  <a:srgbClr val="17375E"/>
                </a:solidFill>
                <a:cs typeface="Tahoma"/>
              </a:rPr>
              <a:t>a </a:t>
            </a:r>
            <a:r>
              <a:rPr sz="2400" spc="-6" dirty="0">
                <a:solidFill>
                  <a:srgbClr val="17375E"/>
                </a:solidFill>
                <a:cs typeface="Tahoma"/>
              </a:rPr>
              <a:t>score </a:t>
            </a:r>
            <a:r>
              <a:rPr sz="2400" dirty="0">
                <a:solidFill>
                  <a:srgbClr val="17375E"/>
                </a:solidFill>
                <a:cs typeface="Tahoma"/>
              </a:rPr>
              <a:t>of -5% of </a:t>
            </a:r>
            <a:r>
              <a:rPr sz="2400" spc="-6" dirty="0">
                <a:solidFill>
                  <a:srgbClr val="17375E"/>
                </a:solidFill>
                <a:cs typeface="Tahoma"/>
              </a:rPr>
              <a:t>your  </a:t>
            </a:r>
            <a:r>
              <a:rPr sz="2400" dirty="0">
                <a:solidFill>
                  <a:srgbClr val="17375E"/>
                </a:solidFill>
                <a:cs typeface="Tahoma"/>
              </a:rPr>
              <a:t>total </a:t>
            </a:r>
            <a:r>
              <a:rPr sz="2400" spc="-6" dirty="0">
                <a:solidFill>
                  <a:srgbClr val="17375E"/>
                </a:solidFill>
                <a:cs typeface="Tahoma"/>
              </a:rPr>
              <a:t>grade (equivalent </a:t>
            </a:r>
            <a:r>
              <a:rPr sz="2400" dirty="0">
                <a:solidFill>
                  <a:srgbClr val="17375E"/>
                </a:solidFill>
                <a:cs typeface="Tahoma"/>
              </a:rPr>
              <a:t>to </a:t>
            </a:r>
            <a:r>
              <a:rPr sz="2400" spc="-6" dirty="0">
                <a:solidFill>
                  <a:srgbClr val="17375E"/>
                </a:solidFill>
                <a:cs typeface="Tahoma"/>
              </a:rPr>
              <a:t>getting zero </a:t>
            </a:r>
            <a:r>
              <a:rPr sz="2400" dirty="0">
                <a:solidFill>
                  <a:srgbClr val="17375E"/>
                </a:solidFill>
                <a:cs typeface="Tahoma"/>
              </a:rPr>
              <a:t>on two</a:t>
            </a:r>
            <a:r>
              <a:rPr sz="2400" spc="6" dirty="0">
                <a:solidFill>
                  <a:srgbClr val="17375E"/>
                </a:solidFill>
                <a:cs typeface="Tahoma"/>
              </a:rPr>
              <a:t> </a:t>
            </a:r>
            <a:r>
              <a:rPr sz="2400" spc="-6" dirty="0">
                <a:solidFill>
                  <a:srgbClr val="17375E"/>
                </a:solidFill>
                <a:cs typeface="Tahoma"/>
              </a:rPr>
              <a:t>assignments)</a:t>
            </a:r>
            <a:endParaRPr sz="2400" dirty="0">
              <a:solidFill>
                <a:srgbClr val="17375E"/>
              </a:solidFill>
              <a:cs typeface="Tahoma"/>
            </a:endParaRPr>
          </a:p>
          <a:p>
            <a:pPr marL="1656248" lvl="2" indent="-327608">
              <a:lnSpc>
                <a:spcPts val="2886"/>
              </a:lnSpc>
              <a:buChar char="•"/>
              <a:tabLst>
                <a:tab pos="1655338" algn="l"/>
                <a:tab pos="1656248" algn="l"/>
              </a:tabLst>
            </a:pPr>
            <a:r>
              <a:rPr sz="2400" dirty="0">
                <a:solidFill>
                  <a:srgbClr val="17375E"/>
                </a:solidFill>
                <a:cs typeface="Tahoma"/>
              </a:rPr>
              <a:t>A </a:t>
            </a:r>
            <a:r>
              <a:rPr sz="2400" spc="-6" dirty="0">
                <a:solidFill>
                  <a:srgbClr val="17375E"/>
                </a:solidFill>
                <a:cs typeface="Tahoma"/>
              </a:rPr>
              <a:t>plagiarized exam is equivalent </a:t>
            </a:r>
            <a:r>
              <a:rPr sz="2400" dirty="0">
                <a:solidFill>
                  <a:srgbClr val="17375E"/>
                </a:solidFill>
                <a:cs typeface="Tahoma"/>
              </a:rPr>
              <a:t>to a </a:t>
            </a:r>
            <a:r>
              <a:rPr sz="2400" spc="-6" dirty="0">
                <a:solidFill>
                  <a:srgbClr val="17375E"/>
                </a:solidFill>
                <a:cs typeface="Tahoma"/>
              </a:rPr>
              <a:t>zero </a:t>
            </a:r>
            <a:r>
              <a:rPr sz="2400" dirty="0">
                <a:solidFill>
                  <a:srgbClr val="17375E"/>
                </a:solidFill>
                <a:cs typeface="Tahoma"/>
              </a:rPr>
              <a:t>on two </a:t>
            </a:r>
            <a:r>
              <a:rPr sz="2400" spc="-6" dirty="0">
                <a:solidFill>
                  <a:srgbClr val="17375E"/>
                </a:solidFill>
                <a:cs typeface="Tahoma"/>
              </a:rPr>
              <a:t>exams.</a:t>
            </a:r>
            <a:endParaRPr sz="2400" dirty="0">
              <a:solidFill>
                <a:srgbClr val="17375E"/>
              </a:solidFill>
              <a:cs typeface="Tahoma"/>
            </a:endParaRPr>
          </a:p>
          <a:p>
            <a:pPr marL="1656248" marR="639758" lvl="2" indent="-327608">
              <a:lnSpc>
                <a:spcPct val="78000"/>
              </a:lnSpc>
              <a:spcBef>
                <a:spcPts val="725"/>
              </a:spcBef>
              <a:buChar char="•"/>
              <a:tabLst>
                <a:tab pos="1655338" algn="l"/>
                <a:tab pos="1656248" algn="l"/>
              </a:tabLst>
            </a:pPr>
            <a:r>
              <a:rPr sz="2400" dirty="0">
                <a:solidFill>
                  <a:srgbClr val="17375E"/>
                </a:solidFill>
                <a:cs typeface="Tahoma"/>
              </a:rPr>
              <a:t>A </a:t>
            </a:r>
            <a:r>
              <a:rPr sz="2400" spc="-6" dirty="0">
                <a:solidFill>
                  <a:srgbClr val="17375E"/>
                </a:solidFill>
                <a:cs typeface="Tahoma"/>
              </a:rPr>
              <a:t>plagiarized final project is equivalent </a:t>
            </a:r>
            <a:r>
              <a:rPr sz="2400" dirty="0">
                <a:solidFill>
                  <a:srgbClr val="17375E"/>
                </a:solidFill>
                <a:cs typeface="Tahoma"/>
              </a:rPr>
              <a:t>to -40% of </a:t>
            </a:r>
            <a:r>
              <a:rPr sz="2400" spc="-6" dirty="0">
                <a:solidFill>
                  <a:srgbClr val="17375E"/>
                </a:solidFill>
                <a:cs typeface="Tahoma"/>
              </a:rPr>
              <a:t>your grade and is </a:t>
            </a:r>
            <a:r>
              <a:rPr sz="2400" dirty="0">
                <a:solidFill>
                  <a:srgbClr val="17375E"/>
                </a:solidFill>
                <a:cs typeface="Tahoma"/>
              </a:rPr>
              <a:t>a  </a:t>
            </a:r>
            <a:r>
              <a:rPr sz="2400" spc="-6" dirty="0">
                <a:solidFill>
                  <a:srgbClr val="17375E"/>
                </a:solidFill>
                <a:cs typeface="Tahoma"/>
              </a:rPr>
              <a:t>practical failure </a:t>
            </a:r>
            <a:r>
              <a:rPr sz="2400" dirty="0">
                <a:solidFill>
                  <a:srgbClr val="17375E"/>
                </a:solidFill>
                <a:cs typeface="Tahoma"/>
              </a:rPr>
              <a:t>of </a:t>
            </a:r>
            <a:r>
              <a:rPr sz="2400" spc="-6" dirty="0">
                <a:solidFill>
                  <a:srgbClr val="17375E"/>
                </a:solidFill>
                <a:cs typeface="Tahoma"/>
              </a:rPr>
              <a:t>the</a:t>
            </a:r>
            <a:r>
              <a:rPr sz="2400" spc="-14" dirty="0">
                <a:solidFill>
                  <a:srgbClr val="17375E"/>
                </a:solidFill>
                <a:cs typeface="Tahoma"/>
              </a:rPr>
              <a:t> </a:t>
            </a:r>
            <a:r>
              <a:rPr sz="2400" spc="-6" dirty="0">
                <a:solidFill>
                  <a:srgbClr val="17375E"/>
                </a:solidFill>
                <a:cs typeface="Tahoma"/>
              </a:rPr>
              <a:t>course.</a:t>
            </a:r>
            <a:endParaRPr sz="2400" dirty="0">
              <a:solidFill>
                <a:srgbClr val="17375E"/>
              </a:solidFill>
              <a:cs typeface="Tahoma"/>
            </a:endParaRPr>
          </a:p>
          <a:p>
            <a:pPr marL="1073836" marR="7294" lvl="1" indent="-400419">
              <a:lnSpc>
                <a:spcPct val="80700"/>
              </a:lnSpc>
              <a:spcBef>
                <a:spcPts val="510"/>
              </a:spcBef>
              <a:buChar char="–"/>
              <a:tabLst>
                <a:tab pos="1082026" algn="l"/>
                <a:tab pos="1082936" algn="l"/>
              </a:tabLst>
            </a:pPr>
            <a:r>
              <a:rPr sz="2800" spc="6" dirty="0">
                <a:solidFill>
                  <a:srgbClr val="17375E"/>
                </a:solidFill>
                <a:cs typeface="Tahoma"/>
              </a:rPr>
              <a:t>2</a:t>
            </a:r>
            <a:r>
              <a:rPr sz="2800" spc="10" baseline="25252" dirty="0">
                <a:solidFill>
                  <a:srgbClr val="17375E"/>
                </a:solidFill>
                <a:cs typeface="Tahoma"/>
              </a:rPr>
              <a:t>nd </a:t>
            </a:r>
            <a:r>
              <a:rPr sz="2800" spc="-6" dirty="0">
                <a:solidFill>
                  <a:srgbClr val="17375E"/>
                </a:solidFill>
                <a:cs typeface="Tahoma"/>
              </a:rPr>
              <a:t>violation </a:t>
            </a:r>
            <a:r>
              <a:rPr sz="2800" dirty="0">
                <a:solidFill>
                  <a:srgbClr val="17375E"/>
                </a:solidFill>
                <a:cs typeface="Tahoma"/>
              </a:rPr>
              <a:t>of </a:t>
            </a:r>
            <a:r>
              <a:rPr sz="2800" spc="-6" dirty="0">
                <a:solidFill>
                  <a:srgbClr val="17375E"/>
                </a:solidFill>
                <a:cs typeface="Tahoma"/>
              </a:rPr>
              <a:t>academic integrity will result in </a:t>
            </a:r>
            <a:r>
              <a:rPr sz="2800" dirty="0">
                <a:solidFill>
                  <a:srgbClr val="17375E"/>
                </a:solidFill>
                <a:cs typeface="Tahoma"/>
              </a:rPr>
              <a:t>a </a:t>
            </a:r>
            <a:r>
              <a:rPr sz="2800" spc="-6" dirty="0">
                <a:solidFill>
                  <a:srgbClr val="17375E"/>
                </a:solidFill>
                <a:cs typeface="Tahoma"/>
              </a:rPr>
              <a:t>complaint filed in the Office </a:t>
            </a:r>
            <a:r>
              <a:rPr sz="2800" dirty="0">
                <a:solidFill>
                  <a:srgbClr val="17375E"/>
                </a:solidFill>
                <a:cs typeface="Tahoma"/>
              </a:rPr>
              <a:t>of  </a:t>
            </a:r>
            <a:r>
              <a:rPr sz="2800" spc="-6" dirty="0">
                <a:solidFill>
                  <a:srgbClr val="17375E"/>
                </a:solidFill>
                <a:cs typeface="Tahoma"/>
              </a:rPr>
              <a:t>Academic Integrity with </a:t>
            </a:r>
            <a:r>
              <a:rPr sz="2800" dirty="0">
                <a:solidFill>
                  <a:srgbClr val="17375E"/>
                </a:solidFill>
                <a:cs typeface="Tahoma"/>
              </a:rPr>
              <a:t>a </a:t>
            </a:r>
            <a:r>
              <a:rPr sz="2800" spc="-6" dirty="0">
                <a:solidFill>
                  <a:srgbClr val="17375E"/>
                </a:solidFill>
                <a:cs typeface="Tahoma"/>
              </a:rPr>
              <a:t>recommended MINIMUM sanction </a:t>
            </a:r>
            <a:r>
              <a:rPr sz="2800" dirty="0">
                <a:solidFill>
                  <a:srgbClr val="17375E"/>
                </a:solidFill>
                <a:cs typeface="Tahoma"/>
              </a:rPr>
              <a:t>of </a:t>
            </a:r>
            <a:r>
              <a:rPr sz="2800" spc="-6" dirty="0">
                <a:solidFill>
                  <a:srgbClr val="17375E"/>
                </a:solidFill>
                <a:cs typeface="Tahoma"/>
              </a:rPr>
              <a:t>failure </a:t>
            </a:r>
            <a:r>
              <a:rPr sz="2800" dirty="0">
                <a:solidFill>
                  <a:srgbClr val="17375E"/>
                </a:solidFill>
                <a:cs typeface="Tahoma"/>
              </a:rPr>
              <a:t>of </a:t>
            </a:r>
            <a:r>
              <a:rPr sz="2800" spc="-6" dirty="0">
                <a:solidFill>
                  <a:srgbClr val="17375E"/>
                </a:solidFill>
                <a:cs typeface="Tahoma"/>
              </a:rPr>
              <a:t>the  course.</a:t>
            </a:r>
            <a:endParaRPr sz="2800" dirty="0">
              <a:solidFill>
                <a:srgbClr val="17375E"/>
              </a:solidFill>
              <a:cs typeface="Tahoma"/>
            </a:endParaRPr>
          </a:p>
          <a:p>
            <a:pPr marL="1073836" lvl="1" indent="-400419">
              <a:lnSpc>
                <a:spcPts val="2900"/>
              </a:lnSpc>
              <a:spcBef>
                <a:spcPts val="93"/>
              </a:spcBef>
              <a:buChar char="–"/>
              <a:tabLst>
                <a:tab pos="1082026" algn="l"/>
                <a:tab pos="1082936" algn="l"/>
              </a:tabLst>
            </a:pPr>
            <a:r>
              <a:rPr sz="2800" dirty="0">
                <a:solidFill>
                  <a:srgbClr val="17375E"/>
                </a:solidFill>
                <a:cs typeface="Tahoma"/>
              </a:rPr>
              <a:t>No</a:t>
            </a:r>
            <a:r>
              <a:rPr sz="2800" spc="-108" dirty="0">
                <a:solidFill>
                  <a:srgbClr val="17375E"/>
                </a:solidFill>
                <a:cs typeface="Tahoma"/>
              </a:rPr>
              <a:t> </a:t>
            </a:r>
            <a:r>
              <a:rPr sz="2800" spc="-6" dirty="0">
                <a:solidFill>
                  <a:srgbClr val="17375E"/>
                </a:solidFill>
                <a:cs typeface="Tahoma"/>
              </a:rPr>
              <a:t>exceptions</a:t>
            </a:r>
            <a:endParaRPr sz="2800" dirty="0">
              <a:solidFill>
                <a:srgbClr val="17375E"/>
              </a:solidFill>
              <a:cs typeface="Tahoma"/>
            </a:endParaRPr>
          </a:p>
          <a:p>
            <a:pPr marL="1073836" lvl="1" indent="-400419">
              <a:lnSpc>
                <a:spcPts val="2873"/>
              </a:lnSpc>
              <a:buChar char="–"/>
              <a:tabLst>
                <a:tab pos="1082026" algn="l"/>
                <a:tab pos="1082936" algn="l"/>
              </a:tabLst>
            </a:pPr>
            <a:r>
              <a:rPr sz="2800" spc="-6" dirty="0">
                <a:solidFill>
                  <a:srgbClr val="17375E"/>
                </a:solidFill>
                <a:cs typeface="Tahoma"/>
              </a:rPr>
              <a:t>If you </a:t>
            </a:r>
            <a:r>
              <a:rPr sz="2800" dirty="0">
                <a:solidFill>
                  <a:srgbClr val="17375E"/>
                </a:solidFill>
                <a:cs typeface="Tahoma"/>
              </a:rPr>
              <a:t>are </a:t>
            </a:r>
            <a:r>
              <a:rPr sz="2800" spc="-6" dirty="0">
                <a:solidFill>
                  <a:srgbClr val="17375E"/>
                </a:solidFill>
                <a:cs typeface="Tahoma"/>
              </a:rPr>
              <a:t>unsure if your </a:t>
            </a:r>
            <a:r>
              <a:rPr sz="2800" dirty="0">
                <a:solidFill>
                  <a:srgbClr val="17375E"/>
                </a:solidFill>
                <a:cs typeface="Tahoma"/>
              </a:rPr>
              <a:t>work </a:t>
            </a:r>
            <a:r>
              <a:rPr sz="2800" spc="-6" dirty="0">
                <a:solidFill>
                  <a:srgbClr val="17375E"/>
                </a:solidFill>
                <a:cs typeface="Tahoma"/>
              </a:rPr>
              <a:t>is plagiarized, </a:t>
            </a:r>
            <a:r>
              <a:rPr sz="2800" dirty="0">
                <a:solidFill>
                  <a:srgbClr val="17375E"/>
                </a:solidFill>
                <a:cs typeface="Tahoma"/>
              </a:rPr>
              <a:t>ask </a:t>
            </a:r>
            <a:r>
              <a:rPr sz="2800" spc="-6" dirty="0">
                <a:solidFill>
                  <a:srgbClr val="17375E"/>
                </a:solidFill>
                <a:cs typeface="Tahoma"/>
              </a:rPr>
              <a:t>me before you turn it</a:t>
            </a:r>
            <a:r>
              <a:rPr sz="2800" spc="72" dirty="0">
                <a:solidFill>
                  <a:srgbClr val="17375E"/>
                </a:solidFill>
                <a:cs typeface="Tahoma"/>
              </a:rPr>
              <a:t> </a:t>
            </a:r>
            <a:r>
              <a:rPr sz="2800" spc="-6" dirty="0">
                <a:solidFill>
                  <a:srgbClr val="17375E"/>
                </a:solidFill>
                <a:cs typeface="Tahoma"/>
              </a:rPr>
              <a:t>in.</a:t>
            </a:r>
            <a:endParaRPr sz="2800" dirty="0">
              <a:solidFill>
                <a:srgbClr val="17375E"/>
              </a:solidFill>
              <a:cs typeface="Tahoma"/>
            </a:endParaRPr>
          </a:p>
          <a:p>
            <a:pPr marL="509611" indent="-491415">
              <a:lnSpc>
                <a:spcPts val="3417"/>
              </a:lnSpc>
              <a:buFont typeface="Times New Roman"/>
              <a:buChar char="▪"/>
              <a:tabLst>
                <a:tab pos="508704" algn="l"/>
                <a:tab pos="509611" algn="l"/>
              </a:tabLst>
            </a:pPr>
            <a:r>
              <a:rPr sz="3200" spc="-6" dirty="0">
                <a:solidFill>
                  <a:srgbClr val="17375E"/>
                </a:solidFill>
                <a:cs typeface="Tahoma"/>
              </a:rPr>
              <a:t>Plagiarism will not be</a:t>
            </a:r>
            <a:r>
              <a:rPr sz="3200" dirty="0">
                <a:solidFill>
                  <a:srgbClr val="17375E"/>
                </a:solidFill>
                <a:cs typeface="Tahoma"/>
              </a:rPr>
              <a:t> </a:t>
            </a:r>
            <a:r>
              <a:rPr sz="3200" spc="-6" dirty="0">
                <a:solidFill>
                  <a:srgbClr val="17375E"/>
                </a:solidFill>
                <a:cs typeface="Tahoma"/>
              </a:rPr>
              <a:t>tolerated.</a:t>
            </a:r>
            <a:endParaRPr sz="3200" dirty="0">
              <a:solidFill>
                <a:srgbClr val="17375E"/>
              </a:solidFill>
              <a:cs typeface="Tahoma"/>
            </a:endParaRPr>
          </a:p>
          <a:p>
            <a:pPr marL="1073836" marR="40040" lvl="1" indent="-400419">
              <a:lnSpc>
                <a:spcPts val="2425"/>
              </a:lnSpc>
              <a:spcBef>
                <a:spcPts val="488"/>
              </a:spcBef>
              <a:buChar char="–"/>
              <a:tabLst>
                <a:tab pos="1082026" algn="l"/>
                <a:tab pos="1082936" algn="l"/>
              </a:tabLst>
            </a:pPr>
            <a:r>
              <a:rPr sz="2800" spc="-6" dirty="0">
                <a:solidFill>
                  <a:srgbClr val="17375E"/>
                </a:solidFill>
                <a:cs typeface="Tahoma"/>
              </a:rPr>
              <a:t>If you </a:t>
            </a:r>
            <a:r>
              <a:rPr sz="2800" dirty="0">
                <a:solidFill>
                  <a:srgbClr val="17375E"/>
                </a:solidFill>
                <a:cs typeface="Tahoma"/>
              </a:rPr>
              <a:t>feel </a:t>
            </a:r>
            <a:r>
              <a:rPr sz="2800" spc="-6" dirty="0">
                <a:solidFill>
                  <a:srgbClr val="17375E"/>
                </a:solidFill>
                <a:cs typeface="Tahoma"/>
              </a:rPr>
              <a:t>that you have been incorrectly accused </a:t>
            </a:r>
            <a:r>
              <a:rPr sz="2800" dirty="0">
                <a:solidFill>
                  <a:srgbClr val="17375E"/>
                </a:solidFill>
                <a:cs typeface="Tahoma"/>
              </a:rPr>
              <a:t>of </a:t>
            </a:r>
            <a:r>
              <a:rPr sz="2800" spc="-6" dirty="0">
                <a:solidFill>
                  <a:srgbClr val="17375E"/>
                </a:solidFill>
                <a:cs typeface="Tahoma"/>
              </a:rPr>
              <a:t>plagiarism, you may  appeal </a:t>
            </a:r>
            <a:r>
              <a:rPr sz="2800" dirty="0">
                <a:solidFill>
                  <a:srgbClr val="17375E"/>
                </a:solidFill>
                <a:cs typeface="Tahoma"/>
              </a:rPr>
              <a:t>to </a:t>
            </a:r>
            <a:r>
              <a:rPr sz="2800" spc="-6" dirty="0">
                <a:solidFill>
                  <a:srgbClr val="17375E"/>
                </a:solidFill>
                <a:cs typeface="Tahoma"/>
              </a:rPr>
              <a:t>the </a:t>
            </a:r>
            <a:r>
              <a:rPr sz="2800" dirty="0">
                <a:solidFill>
                  <a:srgbClr val="17375E"/>
                </a:solidFill>
                <a:cs typeface="Tahoma"/>
              </a:rPr>
              <a:t>GW </a:t>
            </a:r>
            <a:r>
              <a:rPr sz="2800" spc="-6" dirty="0">
                <a:solidFill>
                  <a:srgbClr val="17375E"/>
                </a:solidFill>
                <a:cs typeface="Tahoma"/>
              </a:rPr>
              <a:t>Committee </a:t>
            </a:r>
            <a:r>
              <a:rPr sz="2800" dirty="0">
                <a:solidFill>
                  <a:srgbClr val="17375E"/>
                </a:solidFill>
                <a:cs typeface="Tahoma"/>
              </a:rPr>
              <a:t>on </a:t>
            </a:r>
            <a:r>
              <a:rPr sz="2800" spc="-6" dirty="0">
                <a:solidFill>
                  <a:srgbClr val="17375E"/>
                </a:solidFill>
                <a:cs typeface="Tahoma"/>
              </a:rPr>
              <a:t>Academic Integrity and </a:t>
            </a:r>
            <a:r>
              <a:rPr sz="2800" dirty="0">
                <a:solidFill>
                  <a:srgbClr val="17375E"/>
                </a:solidFill>
                <a:cs typeface="Tahoma"/>
              </a:rPr>
              <a:t>a </a:t>
            </a:r>
            <a:r>
              <a:rPr sz="2800" spc="-6" dirty="0">
                <a:solidFill>
                  <a:srgbClr val="17375E"/>
                </a:solidFill>
                <a:cs typeface="Tahoma"/>
              </a:rPr>
              <a:t>hearing will be</a:t>
            </a:r>
            <a:r>
              <a:rPr sz="2800" spc="108" dirty="0">
                <a:solidFill>
                  <a:srgbClr val="17375E"/>
                </a:solidFill>
                <a:cs typeface="Tahoma"/>
              </a:rPr>
              <a:t> </a:t>
            </a:r>
            <a:r>
              <a:rPr sz="2800" spc="-6" dirty="0">
                <a:solidFill>
                  <a:srgbClr val="17375E"/>
                </a:solidFill>
                <a:cs typeface="Tahoma"/>
              </a:rPr>
              <a:t>held.</a:t>
            </a:r>
            <a:endParaRPr sz="2800" dirty="0">
              <a:solidFill>
                <a:srgbClr val="17375E"/>
              </a:solidFill>
              <a:cs typeface="Tahoma"/>
            </a:endParaRPr>
          </a:p>
        </p:txBody>
      </p:sp>
      <p:pic>
        <p:nvPicPr>
          <p:cNvPr id="16" name="Picture 15"/>
          <p:cNvPicPr>
            <a:picLocks noChangeAspect="1"/>
          </p:cNvPicPr>
          <p:nvPr/>
        </p:nvPicPr>
        <p:blipFill>
          <a:blip r:embed="rId2"/>
          <a:stretch>
            <a:fillRect/>
          </a:stretch>
        </p:blipFill>
        <p:spPr>
          <a:xfrm>
            <a:off x="13716000" y="304800"/>
            <a:ext cx="1270000" cy="952500"/>
          </a:xfrm>
          <a:prstGeom prst="rect">
            <a:avLst/>
          </a:prstGeom>
        </p:spPr>
      </p:pic>
      <p:cxnSp>
        <p:nvCxnSpPr>
          <p:cNvPr id="17" name="Straight Connector 16"/>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935173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7200" b="1" dirty="0">
                <a:cs typeface="Tahoma"/>
              </a:rPr>
              <a:t>II.</a:t>
            </a:r>
            <a:r>
              <a:rPr lang="en-US" sz="7200" b="1" spc="6" dirty="0">
                <a:cs typeface="Tahoma"/>
              </a:rPr>
              <a:t> Becoming a Unicorn</a:t>
            </a:r>
            <a:br>
              <a:rPr lang="en-US" sz="7200" dirty="0">
                <a:cs typeface="Tahoma"/>
              </a:rPr>
            </a:b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39138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Shot 2014-01-27 at 4.5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8509" y="6826753"/>
            <a:ext cx="3536059" cy="2630192"/>
          </a:xfrm>
          <a:prstGeom prst="rect">
            <a:avLst/>
          </a:prstGeom>
        </p:spPr>
      </p:pic>
      <p:sp>
        <p:nvSpPr>
          <p:cNvPr id="2" name="Title 1"/>
          <p:cNvSpPr>
            <a:spLocks noGrp="1"/>
          </p:cNvSpPr>
          <p:nvPr>
            <p:ph type="title"/>
          </p:nvPr>
        </p:nvSpPr>
        <p:spPr/>
        <p:txBody>
          <a:bodyPr>
            <a:normAutofit fontScale="90000"/>
          </a:bodyPr>
          <a:lstStyle/>
          <a:p>
            <a:r>
              <a:rPr lang="en-US" dirty="0"/>
              <a:t>Data Analysis Has Been Around for a While</a:t>
            </a:r>
          </a:p>
        </p:txBody>
      </p:sp>
      <p:pic>
        <p:nvPicPr>
          <p:cNvPr id="4" name="Content Placeholder 3" descr="Screen Shot 2014-01-27 at 4.42.34 PM.png"/>
          <p:cNvPicPr>
            <a:picLocks noGrp="1" noChangeAspect="1"/>
          </p:cNvPicPr>
          <p:nvPr>
            <p:ph idx="1"/>
          </p:nvPr>
        </p:nvPicPr>
        <p:blipFill>
          <a:blip r:embed="rId4">
            <a:extLst>
              <a:ext uri="{28A0092B-C50C-407E-A947-70E740481C1C}">
                <a14:useLocalDpi xmlns:a14="http://schemas.microsoft.com/office/drawing/2010/main" val="0"/>
              </a:ext>
            </a:extLst>
          </a:blip>
          <a:srcRect t="5074" b="5074"/>
          <a:stretch>
            <a:fillRect/>
          </a:stretch>
        </p:blipFill>
        <p:spPr>
          <a:xfrm>
            <a:off x="1540016" y="2620895"/>
            <a:ext cx="4080909" cy="1936295"/>
          </a:xfrm>
        </p:spPr>
      </p:pic>
      <p:sp>
        <p:nvSpPr>
          <p:cNvPr id="5" name="TextBox 4"/>
          <p:cNvSpPr txBox="1"/>
          <p:nvPr/>
        </p:nvSpPr>
        <p:spPr>
          <a:xfrm>
            <a:off x="1060136" y="3145093"/>
            <a:ext cx="1895832" cy="593835"/>
          </a:xfrm>
          <a:prstGeom prst="rect">
            <a:avLst/>
          </a:prstGeom>
          <a:noFill/>
        </p:spPr>
        <p:txBody>
          <a:bodyPr wrap="none" lIns="146130" tIns="73066" rIns="146130" bIns="73066" rtlCol="0">
            <a:spAutoFit/>
          </a:bodyPr>
          <a:lstStyle/>
          <a:p>
            <a:pPr defTabSz="730650"/>
            <a:r>
              <a:rPr lang="en-US" sz="2900" dirty="0">
                <a:solidFill>
                  <a:prstClr val="black"/>
                </a:solidFill>
                <a:latin typeface="Calibri"/>
              </a:rPr>
              <a:t>R.A. Fisher</a:t>
            </a:r>
          </a:p>
        </p:txBody>
      </p:sp>
      <p:pic>
        <p:nvPicPr>
          <p:cNvPr id="6" name="Picture 5" descr="Screen Shot 2014-01-27 at 4.44.1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2664" y="2469997"/>
            <a:ext cx="3148222" cy="2521627"/>
          </a:xfrm>
          <a:prstGeom prst="rect">
            <a:avLst/>
          </a:prstGeom>
        </p:spPr>
      </p:pic>
      <p:pic>
        <p:nvPicPr>
          <p:cNvPr id="7" name="Picture 6" descr="Screen Shot 2014-01-27 at 4.44.5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014" y="5010209"/>
            <a:ext cx="4686915" cy="2886148"/>
          </a:xfrm>
          <a:prstGeom prst="rect">
            <a:avLst/>
          </a:prstGeom>
        </p:spPr>
      </p:pic>
      <p:pic>
        <p:nvPicPr>
          <p:cNvPr id="8" name="Picture 7" descr="Screen Shot 2014-01-27 at 4.45.5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0905" y="2453440"/>
            <a:ext cx="4641301" cy="2164075"/>
          </a:xfrm>
          <a:prstGeom prst="rect">
            <a:avLst/>
          </a:prstGeom>
        </p:spPr>
      </p:pic>
      <p:pic>
        <p:nvPicPr>
          <p:cNvPr id="9" name="Picture 8" descr="Screen Shot 2014-01-27 at 4.47.38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8730" y="4561747"/>
            <a:ext cx="3558840" cy="2302780"/>
          </a:xfrm>
          <a:prstGeom prst="rect">
            <a:avLst/>
          </a:prstGeom>
        </p:spPr>
      </p:pic>
      <p:pic>
        <p:nvPicPr>
          <p:cNvPr id="10" name="Picture 9" descr="Screen Shot 2014-01-27 at 4.48.13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10325" y="4991620"/>
            <a:ext cx="3776596" cy="2541285"/>
          </a:xfrm>
          <a:prstGeom prst="rect">
            <a:avLst/>
          </a:prstGeom>
        </p:spPr>
      </p:pic>
      <p:sp>
        <p:nvSpPr>
          <p:cNvPr id="11" name="TextBox 10"/>
          <p:cNvSpPr txBox="1"/>
          <p:nvPr/>
        </p:nvSpPr>
        <p:spPr>
          <a:xfrm>
            <a:off x="5406560" y="6089840"/>
            <a:ext cx="1494154" cy="1040111"/>
          </a:xfrm>
          <a:prstGeom prst="rect">
            <a:avLst/>
          </a:prstGeom>
          <a:noFill/>
        </p:spPr>
        <p:txBody>
          <a:bodyPr wrap="none" lIns="146130" tIns="73066" rIns="146130" bIns="73066" rtlCol="0">
            <a:spAutoFit/>
          </a:bodyPr>
          <a:lstStyle/>
          <a:p>
            <a:pPr defTabSz="730650"/>
            <a:r>
              <a:rPr lang="en-US" sz="2900" dirty="0">
                <a:solidFill>
                  <a:prstClr val="black"/>
                </a:solidFill>
                <a:latin typeface="Calibri"/>
              </a:rPr>
              <a:t>Howard</a:t>
            </a:r>
          </a:p>
          <a:p>
            <a:pPr defTabSz="730650"/>
            <a:r>
              <a:rPr lang="en-US" sz="2900" dirty="0" err="1">
                <a:solidFill>
                  <a:prstClr val="black"/>
                </a:solidFill>
                <a:latin typeface="Calibri"/>
              </a:rPr>
              <a:t>Dresner</a:t>
            </a:r>
            <a:endParaRPr lang="en-US" sz="2900" dirty="0">
              <a:solidFill>
                <a:prstClr val="black"/>
              </a:solidFill>
              <a:latin typeface="Calibri"/>
            </a:endParaRPr>
          </a:p>
        </p:txBody>
      </p:sp>
      <p:sp>
        <p:nvSpPr>
          <p:cNvPr id="12" name="TextBox 11"/>
          <p:cNvSpPr txBox="1"/>
          <p:nvPr/>
        </p:nvSpPr>
        <p:spPr>
          <a:xfrm>
            <a:off x="12279320" y="3359092"/>
            <a:ext cx="1938142" cy="593835"/>
          </a:xfrm>
          <a:prstGeom prst="rect">
            <a:avLst/>
          </a:prstGeom>
          <a:noFill/>
        </p:spPr>
        <p:txBody>
          <a:bodyPr wrap="none" lIns="146130" tIns="73066" rIns="146130" bIns="73066" rtlCol="0">
            <a:spAutoFit/>
          </a:bodyPr>
          <a:lstStyle/>
          <a:p>
            <a:pPr defTabSz="730650"/>
            <a:r>
              <a:rPr lang="en-US" sz="2900" dirty="0">
                <a:solidFill>
                  <a:prstClr val="black"/>
                </a:solidFill>
                <a:latin typeface="Calibri"/>
              </a:rPr>
              <a:t>Peter </a:t>
            </a:r>
            <a:r>
              <a:rPr lang="en-US" sz="2900" dirty="0" err="1">
                <a:solidFill>
                  <a:prstClr val="black"/>
                </a:solidFill>
                <a:latin typeface="Calibri"/>
              </a:rPr>
              <a:t>Luhn</a:t>
            </a:r>
            <a:endParaRPr lang="en-US" sz="2900" dirty="0">
              <a:solidFill>
                <a:prstClr val="black"/>
              </a:solidFill>
              <a:latin typeface="Calibri"/>
            </a:endParaRPr>
          </a:p>
        </p:txBody>
      </p:sp>
      <p:pic>
        <p:nvPicPr>
          <p:cNvPr id="13" name="Picture 12" descr="Screen Shot 2014-01-27 at 4.51.1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951" y="8019055"/>
            <a:ext cx="3339896" cy="1781676"/>
          </a:xfrm>
          <a:prstGeom prst="rect">
            <a:avLst/>
          </a:prstGeom>
        </p:spPr>
      </p:pic>
      <p:pic>
        <p:nvPicPr>
          <p:cNvPr id="14" name="Picture 13" descr="Screen Shot 2014-01-27 at 4.52.09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64427" y="7556122"/>
            <a:ext cx="3639943" cy="2525496"/>
          </a:xfrm>
          <a:prstGeom prst="rect">
            <a:avLst/>
          </a:prstGeom>
        </p:spPr>
      </p:pic>
      <p:sp>
        <p:nvSpPr>
          <p:cNvPr id="16" name="TextBox 15"/>
          <p:cNvSpPr txBox="1"/>
          <p:nvPr/>
        </p:nvSpPr>
        <p:spPr>
          <a:xfrm>
            <a:off x="6840266" y="9443373"/>
            <a:ext cx="8704536" cy="486113"/>
          </a:xfrm>
          <a:prstGeom prst="rect">
            <a:avLst/>
          </a:prstGeom>
          <a:noFill/>
        </p:spPr>
        <p:txBody>
          <a:bodyPr wrap="square" lIns="146130" tIns="73066" rIns="146130" bIns="73066" rtlCol="0">
            <a:spAutoFit/>
          </a:bodyPr>
          <a:lstStyle/>
          <a:p>
            <a:pPr defTabSz="730650"/>
            <a:r>
              <a:rPr lang="en-US" sz="2200" dirty="0">
                <a:solidFill>
                  <a:prstClr val="black"/>
                </a:solidFill>
                <a:latin typeface="Calibri"/>
              </a:rPr>
              <a:t>Abridged Version of Jeff </a:t>
            </a:r>
            <a:r>
              <a:rPr lang="en-US" sz="2200" dirty="0" err="1">
                <a:solidFill>
                  <a:prstClr val="black"/>
                </a:solidFill>
                <a:latin typeface="Calibri"/>
              </a:rPr>
              <a:t>Hammerbacher’s</a:t>
            </a:r>
            <a:r>
              <a:rPr lang="en-US" sz="2200" dirty="0">
                <a:solidFill>
                  <a:prstClr val="black"/>
                </a:solidFill>
                <a:latin typeface="Calibri"/>
              </a:rPr>
              <a:t> timeline for CS 194, 2012</a:t>
            </a:r>
          </a:p>
        </p:txBody>
      </p:sp>
      <p:pic>
        <p:nvPicPr>
          <p:cNvPr id="15" name="Picture 14" descr="Screen Shot 2014-01-27 at 4.53.08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04371" y="7556139"/>
            <a:ext cx="4666539" cy="1711203"/>
          </a:xfrm>
          <a:prstGeom prst="rect">
            <a:avLst/>
          </a:prstGeom>
        </p:spPr>
      </p:pic>
      <p:sp>
        <p:nvSpPr>
          <p:cNvPr id="18" name="TextBox 17"/>
          <p:cNvSpPr txBox="1"/>
          <p:nvPr/>
        </p:nvSpPr>
        <p:spPr>
          <a:xfrm>
            <a:off x="4860662" y="3169049"/>
            <a:ext cx="2444002" cy="1040111"/>
          </a:xfrm>
          <a:prstGeom prst="rect">
            <a:avLst/>
          </a:prstGeom>
          <a:noFill/>
        </p:spPr>
        <p:txBody>
          <a:bodyPr wrap="square" lIns="146130" tIns="73066" rIns="146130" bIns="73066" rtlCol="0">
            <a:spAutoFit/>
          </a:bodyPr>
          <a:lstStyle/>
          <a:p>
            <a:pPr defTabSz="730650"/>
            <a:r>
              <a:rPr lang="en-US" sz="2900" dirty="0">
                <a:solidFill>
                  <a:prstClr val="black"/>
                </a:solidFill>
                <a:latin typeface="Calibri"/>
              </a:rPr>
              <a:t>W.E. </a:t>
            </a:r>
            <a:r>
              <a:rPr lang="en-US" sz="2900" dirty="0" err="1">
                <a:solidFill>
                  <a:prstClr val="black"/>
                </a:solidFill>
                <a:latin typeface="Calibri"/>
              </a:rPr>
              <a:t>Demming</a:t>
            </a:r>
            <a:endParaRPr lang="en-US" sz="2900" dirty="0">
              <a:solidFill>
                <a:prstClr val="black"/>
              </a:solidFill>
              <a:latin typeface="Calibri"/>
            </a:endParaRPr>
          </a:p>
        </p:txBody>
      </p:sp>
    </p:spTree>
    <p:extLst>
      <p:ext uri="{BB962C8B-B14F-4D97-AF65-F5344CB8AC3E}">
        <p14:creationId xmlns:p14="http://schemas.microsoft.com/office/powerpoint/2010/main" val="1252123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13990320" cy="1676400"/>
          </a:xfrm>
        </p:spPr>
        <p:txBody>
          <a:bodyPr/>
          <a:lstStyle/>
          <a:p>
            <a:r>
              <a:rPr lang="en-US" dirty="0"/>
              <a:t>Where are we headed?</a:t>
            </a:r>
          </a:p>
        </p:txBody>
      </p:sp>
      <p:pic>
        <p:nvPicPr>
          <p:cNvPr id="3" name="Picture 2"/>
          <p:cNvPicPr>
            <a:picLocks noChangeAspect="1"/>
          </p:cNvPicPr>
          <p:nvPr/>
        </p:nvPicPr>
        <p:blipFill rotWithShape="1">
          <a:blip r:embed="rId2"/>
          <a:srcRect t="21914"/>
          <a:stretch/>
        </p:blipFill>
        <p:spPr>
          <a:xfrm>
            <a:off x="0" y="1041400"/>
            <a:ext cx="15544800" cy="3620258"/>
          </a:xfrm>
          <a:prstGeom prst="rect">
            <a:avLst/>
          </a:prstGeom>
        </p:spPr>
      </p:pic>
      <p:pic>
        <p:nvPicPr>
          <p:cNvPr id="6" name="Picture 5"/>
          <p:cNvPicPr>
            <a:picLocks noChangeAspect="1"/>
          </p:cNvPicPr>
          <p:nvPr/>
        </p:nvPicPr>
        <p:blipFill>
          <a:blip r:embed="rId3"/>
          <a:stretch>
            <a:fillRect/>
          </a:stretch>
        </p:blipFill>
        <p:spPr>
          <a:xfrm>
            <a:off x="6172200" y="3810001"/>
            <a:ext cx="9626420" cy="6248399"/>
          </a:xfrm>
          <a:prstGeom prst="rect">
            <a:avLst/>
          </a:prstGeom>
        </p:spPr>
      </p:pic>
      <p:pic>
        <p:nvPicPr>
          <p:cNvPr id="5" name="Picture 4"/>
          <p:cNvPicPr>
            <a:picLocks noChangeAspect="1"/>
          </p:cNvPicPr>
          <p:nvPr/>
        </p:nvPicPr>
        <p:blipFill rotWithShape="1">
          <a:blip r:embed="rId4"/>
          <a:srcRect l="12038" r="11628"/>
          <a:stretch/>
        </p:blipFill>
        <p:spPr>
          <a:xfrm>
            <a:off x="228600" y="5029200"/>
            <a:ext cx="6019800" cy="3896687"/>
          </a:xfrm>
          <a:prstGeom prst="rect">
            <a:avLst/>
          </a:prstGeom>
        </p:spPr>
      </p:pic>
      <p:sp>
        <p:nvSpPr>
          <p:cNvPr id="4" name="5-Point Star 3"/>
          <p:cNvSpPr/>
          <p:nvPr/>
        </p:nvSpPr>
        <p:spPr>
          <a:xfrm>
            <a:off x="14097000" y="4876800"/>
            <a:ext cx="990600" cy="990600"/>
          </a:xfrm>
          <a:prstGeom prst="star5">
            <a:avLst/>
          </a:prstGeom>
          <a:solidFill>
            <a:srgbClr val="B48A2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71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D034-9FD3-CC46-B14E-ED936944FE64}"/>
              </a:ext>
            </a:extLst>
          </p:cNvPr>
          <p:cNvSpPr>
            <a:spLocks noGrp="1"/>
          </p:cNvSpPr>
          <p:nvPr>
            <p:ph type="title"/>
          </p:nvPr>
        </p:nvSpPr>
        <p:spPr>
          <a:xfrm>
            <a:off x="777240" y="-228600"/>
            <a:ext cx="13990320" cy="1676400"/>
          </a:xfrm>
        </p:spPr>
        <p:txBody>
          <a:bodyPr/>
          <a:lstStyle/>
          <a:p>
            <a:r>
              <a:rPr lang="en-US" dirty="0"/>
              <a:t>ML/AI Augmentation</a:t>
            </a:r>
          </a:p>
        </p:txBody>
      </p:sp>
      <p:pic>
        <p:nvPicPr>
          <p:cNvPr id="5" name="Picture 4">
            <a:extLst>
              <a:ext uri="{FF2B5EF4-FFF2-40B4-BE49-F238E27FC236}">
                <a16:creationId xmlns:a16="http://schemas.microsoft.com/office/drawing/2014/main" id="{C34934F1-7389-4549-B055-622C318AE29A}"/>
              </a:ext>
            </a:extLst>
          </p:cNvPr>
          <p:cNvPicPr>
            <a:picLocks noChangeAspect="1"/>
          </p:cNvPicPr>
          <p:nvPr/>
        </p:nvPicPr>
        <p:blipFill>
          <a:blip r:embed="rId2"/>
          <a:stretch>
            <a:fillRect/>
          </a:stretch>
        </p:blipFill>
        <p:spPr>
          <a:xfrm>
            <a:off x="0" y="1241002"/>
            <a:ext cx="9507150" cy="3625850"/>
          </a:xfrm>
          <a:prstGeom prst="rect">
            <a:avLst/>
          </a:prstGeom>
        </p:spPr>
      </p:pic>
      <p:pic>
        <p:nvPicPr>
          <p:cNvPr id="6" name="Picture 5">
            <a:extLst>
              <a:ext uri="{FF2B5EF4-FFF2-40B4-BE49-F238E27FC236}">
                <a16:creationId xmlns:a16="http://schemas.microsoft.com/office/drawing/2014/main" id="{171A5DD3-589D-3140-9CA2-499E28D8D306}"/>
              </a:ext>
            </a:extLst>
          </p:cNvPr>
          <p:cNvPicPr>
            <a:picLocks noChangeAspect="1"/>
          </p:cNvPicPr>
          <p:nvPr/>
        </p:nvPicPr>
        <p:blipFill>
          <a:blip r:embed="rId3"/>
          <a:stretch>
            <a:fillRect/>
          </a:stretch>
        </p:blipFill>
        <p:spPr>
          <a:xfrm>
            <a:off x="5333202" y="4038600"/>
            <a:ext cx="9831798" cy="6191250"/>
          </a:xfrm>
          <a:prstGeom prst="rect">
            <a:avLst/>
          </a:prstGeom>
        </p:spPr>
      </p:pic>
    </p:spTree>
    <p:extLst>
      <p:ext uri="{BB962C8B-B14F-4D97-AF65-F5344CB8AC3E}">
        <p14:creationId xmlns:p14="http://schemas.microsoft.com/office/powerpoint/2010/main" val="307072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52400"/>
            <a:ext cx="13990320" cy="1676400"/>
          </a:xfrm>
        </p:spPr>
        <p:txBody>
          <a:bodyPr>
            <a:normAutofit/>
          </a:bodyPr>
          <a:lstStyle/>
          <a:p>
            <a:r>
              <a:rPr lang="en-US" sz="5400" dirty="0"/>
              <a:t>Statistician/</a:t>
            </a:r>
            <a:r>
              <a:rPr lang="en-US" sz="5400" dirty="0" err="1"/>
              <a:t>Informatician</a:t>
            </a:r>
            <a:r>
              <a:rPr lang="en-US" sz="5400" dirty="0"/>
              <a:t> Vs. Data Scientist</a:t>
            </a:r>
          </a:p>
        </p:txBody>
      </p:sp>
      <p:pic>
        <p:nvPicPr>
          <p:cNvPr id="8" name="Picture 7"/>
          <p:cNvPicPr>
            <a:picLocks noChangeAspect="1"/>
          </p:cNvPicPr>
          <p:nvPr/>
        </p:nvPicPr>
        <p:blipFill rotWithShape="1">
          <a:blip r:embed="rId2"/>
          <a:srcRect t="11448"/>
          <a:stretch/>
        </p:blipFill>
        <p:spPr>
          <a:xfrm>
            <a:off x="457200" y="1117600"/>
            <a:ext cx="8383396" cy="8906933"/>
          </a:xfrm>
          <a:prstGeom prst="rect">
            <a:avLst/>
          </a:prstGeom>
        </p:spPr>
      </p:pic>
      <p:pic>
        <p:nvPicPr>
          <p:cNvPr id="9" name="Picture 8"/>
          <p:cNvPicPr>
            <a:picLocks noChangeAspect="1"/>
          </p:cNvPicPr>
          <p:nvPr/>
        </p:nvPicPr>
        <p:blipFill>
          <a:blip r:embed="rId3"/>
          <a:stretch>
            <a:fillRect/>
          </a:stretch>
        </p:blipFill>
        <p:spPr>
          <a:xfrm>
            <a:off x="8102600" y="1371600"/>
            <a:ext cx="7467600" cy="7467600"/>
          </a:xfrm>
          <a:prstGeom prst="rect">
            <a:avLst/>
          </a:prstGeom>
        </p:spPr>
      </p:pic>
      <p:sp>
        <p:nvSpPr>
          <p:cNvPr id="10" name="5-Point Star 9"/>
          <p:cNvSpPr/>
          <p:nvPr/>
        </p:nvSpPr>
        <p:spPr>
          <a:xfrm>
            <a:off x="9144000" y="5181600"/>
            <a:ext cx="762000" cy="762000"/>
          </a:xfrm>
          <a:prstGeom prst="star5">
            <a:avLst/>
          </a:prstGeom>
          <a:solidFill>
            <a:srgbClr val="FFFF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1" name="TextBox 10"/>
          <p:cNvSpPr txBox="1"/>
          <p:nvPr/>
        </p:nvSpPr>
        <p:spPr>
          <a:xfrm>
            <a:off x="8610600" y="6858000"/>
            <a:ext cx="2895600" cy="461665"/>
          </a:xfrm>
          <a:prstGeom prst="rect">
            <a:avLst/>
          </a:prstGeom>
          <a:noFill/>
        </p:spPr>
        <p:txBody>
          <a:bodyPr wrap="square" rtlCol="0">
            <a:spAutoFit/>
          </a:bodyPr>
          <a:lstStyle/>
          <a:p>
            <a:r>
              <a:rPr lang="en-US" sz="2400" b="1" dirty="0">
                <a:solidFill>
                  <a:schemeClr val="bg1"/>
                </a:solidFill>
              </a:rPr>
              <a:t>Computer Science</a:t>
            </a:r>
          </a:p>
        </p:txBody>
      </p:sp>
      <p:sp>
        <p:nvSpPr>
          <p:cNvPr id="12" name="TextBox 11"/>
          <p:cNvSpPr txBox="1"/>
          <p:nvPr/>
        </p:nvSpPr>
        <p:spPr>
          <a:xfrm>
            <a:off x="12573000" y="6934200"/>
            <a:ext cx="2590800" cy="400110"/>
          </a:xfrm>
          <a:prstGeom prst="rect">
            <a:avLst/>
          </a:prstGeom>
          <a:noFill/>
        </p:spPr>
        <p:txBody>
          <a:bodyPr wrap="square" rtlCol="0">
            <a:spAutoFit/>
          </a:bodyPr>
          <a:lstStyle/>
          <a:p>
            <a:r>
              <a:rPr lang="en-US" sz="2000" b="1" dirty="0">
                <a:solidFill>
                  <a:schemeClr val="bg1"/>
                </a:solidFill>
              </a:rPr>
              <a:t>Visualization and SME</a:t>
            </a:r>
          </a:p>
        </p:txBody>
      </p:sp>
    </p:spTree>
    <p:extLst>
      <p:ext uri="{BB962C8B-B14F-4D97-AF65-F5344CB8AC3E}">
        <p14:creationId xmlns:p14="http://schemas.microsoft.com/office/powerpoint/2010/main" val="3503601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Becoming A Unicorn</a:t>
            </a:r>
          </a:p>
        </p:txBody>
      </p:sp>
      <p:sp>
        <p:nvSpPr>
          <p:cNvPr id="3" name="Content Placeholder 2"/>
          <p:cNvSpPr>
            <a:spLocks noGrp="1"/>
          </p:cNvSpPr>
          <p:nvPr>
            <p:ph idx="1"/>
          </p:nvPr>
        </p:nvSpPr>
        <p:spPr/>
        <p:txBody>
          <a:bodyPr>
            <a:normAutofit fontScale="85000" lnSpcReduction="20000"/>
          </a:bodyPr>
          <a:lstStyle/>
          <a:p>
            <a:r>
              <a:rPr lang="en-US" dirty="0"/>
              <a:t>Data science means doing analytics work that, for one reason or another, requires a substantial amount of computer science (CS) and software engineering skills.</a:t>
            </a:r>
          </a:p>
          <a:p>
            <a:pPr lvl="1"/>
            <a:r>
              <a:rPr lang="en-US" dirty="0"/>
              <a:t>Data Engineering, Visualization, Integration</a:t>
            </a:r>
          </a:p>
          <a:p>
            <a:r>
              <a:rPr lang="en-US" dirty="0"/>
              <a:t>It’s very hard to find people who can construct good statistical models, understand software/programming languages/architecture/frameworks, and relate this all in a meaningful way to business problems.</a:t>
            </a:r>
          </a:p>
          <a:p>
            <a:r>
              <a:rPr lang="en-US" dirty="0"/>
              <a:t>Integration: A unicorn can take a data, analyze it, visualize it, and take the data science product and integrate it into existing or future architecture.</a:t>
            </a:r>
          </a:p>
        </p:txBody>
      </p:sp>
    </p:spTree>
    <p:extLst>
      <p:ext uri="{BB962C8B-B14F-4D97-AF65-F5344CB8AC3E}">
        <p14:creationId xmlns:p14="http://schemas.microsoft.com/office/powerpoint/2010/main" val="1973406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4944244" y="3782962"/>
            <a:ext cx="5667375" cy="1034034"/>
          </a:xfrm>
          <a:prstGeom prst="rect">
            <a:avLst/>
          </a:prstGeom>
        </p:spPr>
        <p:txBody>
          <a:bodyPr vert="horz" wrap="square" lIns="0" tIns="18194" rIns="0" bIns="0" rtlCol="0">
            <a:spAutoFit/>
          </a:bodyPr>
          <a:lstStyle/>
          <a:p>
            <a:pPr marL="18194">
              <a:spcBef>
                <a:spcPts val="144"/>
              </a:spcBef>
            </a:pPr>
            <a:r>
              <a:rPr sz="6600" b="1" dirty="0">
                <a:solidFill>
                  <a:srgbClr val="17375E"/>
                </a:solidFill>
              </a:rPr>
              <a:t>I.</a:t>
            </a:r>
            <a:r>
              <a:rPr sz="6600" b="1" spc="-93" dirty="0">
                <a:solidFill>
                  <a:srgbClr val="17375E"/>
                </a:solidFill>
              </a:rPr>
              <a:t> </a:t>
            </a:r>
            <a:r>
              <a:rPr sz="6600" b="1" spc="-6" dirty="0">
                <a:solidFill>
                  <a:srgbClr val="17375E"/>
                </a:solidFill>
              </a:rPr>
              <a:t>Introductions</a:t>
            </a:r>
            <a:endParaRPr sz="6600" b="1" dirty="0">
              <a:solidFill>
                <a:srgbClr val="17375E"/>
              </a:solidFill>
            </a:endParaRPr>
          </a:p>
        </p:txBody>
      </p:sp>
      <p:pic>
        <p:nvPicPr>
          <p:cNvPr id="3" name="Picture 2"/>
          <p:cNvPicPr>
            <a:picLocks noChangeAspect="1"/>
          </p:cNvPicPr>
          <p:nvPr/>
        </p:nvPicPr>
        <p:blipFill>
          <a:blip r:embed="rId2"/>
          <a:stretch>
            <a:fillRect/>
          </a:stretch>
        </p:blipFill>
        <p:spPr>
          <a:xfrm>
            <a:off x="13716000" y="304800"/>
            <a:ext cx="1270000" cy="952500"/>
          </a:xfrm>
          <a:prstGeom prst="rect">
            <a:avLst/>
          </a:prstGeom>
        </p:spPr>
      </p:pic>
      <p:cxnSp>
        <p:nvCxnSpPr>
          <p:cNvPr id="4" name="Straight Connector 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3526078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Becoming a Unicorn</a:t>
            </a:r>
          </a:p>
        </p:txBody>
      </p:sp>
      <p:sp>
        <p:nvSpPr>
          <p:cNvPr id="3" name="Content Placeholder 2"/>
          <p:cNvSpPr>
            <a:spLocks noGrp="1"/>
          </p:cNvSpPr>
          <p:nvPr>
            <p:ph idx="1"/>
          </p:nvPr>
        </p:nvSpPr>
        <p:spPr>
          <a:xfrm>
            <a:off x="777240" y="2346970"/>
            <a:ext cx="14538960" cy="6638079"/>
          </a:xfrm>
        </p:spPr>
        <p:txBody>
          <a:bodyPr>
            <a:normAutofit fontScale="92500" lnSpcReduction="20000"/>
          </a:bodyPr>
          <a:lstStyle/>
          <a:p>
            <a:pPr marL="914400" indent="-914400">
              <a:buFont typeface="+mj-lt"/>
              <a:buAutoNum type="arabicPeriod"/>
            </a:pPr>
            <a:r>
              <a:rPr lang="en-US" dirty="0"/>
              <a:t>Understand each stage of Data science process and Big Data Analytics life cycle</a:t>
            </a:r>
          </a:p>
          <a:p>
            <a:pPr marL="914400" indent="-914400">
              <a:buFont typeface="+mj-lt"/>
              <a:buAutoNum type="arabicPeriod"/>
            </a:pPr>
            <a:r>
              <a:rPr lang="en-US" dirty="0"/>
              <a:t>Principles of Programming Languages</a:t>
            </a:r>
          </a:p>
          <a:p>
            <a:pPr marL="914400" indent="-914400">
              <a:buFont typeface="+mj-lt"/>
              <a:buAutoNum type="arabicPeriod"/>
            </a:pPr>
            <a:r>
              <a:rPr lang="en-US" dirty="0"/>
              <a:t>Understand Software Engineering Life Cycle</a:t>
            </a:r>
          </a:p>
          <a:p>
            <a:pPr marL="914400" indent="-914400">
              <a:buFont typeface="+mj-lt"/>
              <a:buAutoNum type="arabicPeriod"/>
            </a:pPr>
            <a:r>
              <a:rPr lang="en-US" dirty="0"/>
              <a:t>Understand Data Engineering and </a:t>
            </a:r>
            <a:r>
              <a:rPr lang="en-US" dirty="0" err="1"/>
              <a:t>Munging</a:t>
            </a:r>
            <a:endParaRPr lang="en-US" dirty="0"/>
          </a:p>
          <a:p>
            <a:pPr marL="914400" indent="-914400">
              <a:buFont typeface="+mj-lt"/>
              <a:buAutoNum type="arabicPeriod"/>
            </a:pPr>
            <a:r>
              <a:rPr lang="en-US" dirty="0"/>
              <a:t>Become an expert in Data Analytics, modeling, ML, AI</a:t>
            </a:r>
          </a:p>
          <a:p>
            <a:pPr marL="914400" indent="-914400">
              <a:buFont typeface="+mj-lt"/>
              <a:buAutoNum type="arabicPeriod"/>
            </a:pPr>
            <a:r>
              <a:rPr lang="en-US" dirty="0"/>
              <a:t>Start exploring advanced analytics</a:t>
            </a:r>
          </a:p>
          <a:p>
            <a:pPr marL="914400" indent="-914400">
              <a:buFont typeface="+mj-lt"/>
              <a:buAutoNum type="arabicPeriod"/>
            </a:pPr>
            <a:r>
              <a:rPr lang="en-US" dirty="0"/>
              <a:t>Understand Big Data analytics and Architectures</a:t>
            </a:r>
          </a:p>
          <a:p>
            <a:pPr marL="914400" indent="-914400">
              <a:buFont typeface="+mj-lt"/>
              <a:buAutoNum type="arabicPeriod"/>
            </a:pPr>
            <a:r>
              <a:rPr lang="en-US" dirty="0"/>
              <a:t>Understand Data Visualization and Representation</a:t>
            </a:r>
          </a:p>
        </p:txBody>
      </p:sp>
    </p:spTree>
    <p:extLst>
      <p:ext uri="{BB962C8B-B14F-4D97-AF65-F5344CB8AC3E}">
        <p14:creationId xmlns:p14="http://schemas.microsoft.com/office/powerpoint/2010/main" val="1893620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 y="-223520"/>
            <a:ext cx="12435840" cy="1676400"/>
          </a:xfrm>
        </p:spPr>
        <p:txBody>
          <a:bodyPr/>
          <a:lstStyle/>
          <a:p>
            <a:r>
              <a:rPr lang="en-US" dirty="0"/>
              <a:t>Big Data Analytics Life Cycle</a:t>
            </a:r>
          </a:p>
        </p:txBody>
      </p:sp>
      <p:pic>
        <p:nvPicPr>
          <p:cNvPr id="9" name="Picture 8"/>
          <p:cNvPicPr>
            <a:picLocks noChangeAspect="1"/>
          </p:cNvPicPr>
          <p:nvPr/>
        </p:nvPicPr>
        <p:blipFill rotWithShape="1">
          <a:blip r:embed="rId2"/>
          <a:srcRect t="51547" b="4938"/>
          <a:stretch/>
        </p:blipFill>
        <p:spPr>
          <a:xfrm>
            <a:off x="1371602" y="4973987"/>
            <a:ext cx="12725399" cy="4153081"/>
          </a:xfrm>
          <a:prstGeom prst="rect">
            <a:avLst/>
          </a:prstGeom>
        </p:spPr>
      </p:pic>
      <p:sp>
        <p:nvSpPr>
          <p:cNvPr id="10" name="Rectangle 9"/>
          <p:cNvSpPr/>
          <p:nvPr/>
        </p:nvSpPr>
        <p:spPr>
          <a:xfrm>
            <a:off x="1554480" y="1452880"/>
            <a:ext cx="12306300" cy="7711440"/>
          </a:xfrm>
          <a:prstGeom prst="rect">
            <a:avLst/>
          </a:prstGeom>
          <a:noFill/>
          <a:ln w="38100" cmpd="sng">
            <a:solidFill>
              <a:srgbClr val="660066"/>
            </a:solidFill>
          </a:ln>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ln w="38100" cmpd="sng">
                <a:solidFill>
                  <a:srgbClr val="660066"/>
                </a:solidFill>
              </a:ln>
              <a:noFill/>
            </a:endParaRPr>
          </a:p>
        </p:txBody>
      </p:sp>
      <p:sp>
        <p:nvSpPr>
          <p:cNvPr id="6" name="object 2"/>
          <p:cNvSpPr/>
          <p:nvPr/>
        </p:nvSpPr>
        <p:spPr>
          <a:xfrm rot="16200000">
            <a:off x="6031231" y="-2782573"/>
            <a:ext cx="3352801" cy="12047220"/>
          </a:xfrm>
          <a:prstGeom prst="rect">
            <a:avLst/>
          </a:prstGeom>
          <a:blipFill>
            <a:blip r:embed="rId3" cstate="print"/>
            <a:stretch>
              <a:fillRect/>
            </a:stretch>
          </a:blipFill>
        </p:spPr>
        <p:txBody>
          <a:bodyPr wrap="square" lIns="0" tIns="0" rIns="0" bIns="0" rtlCol="0"/>
          <a:lstStyle/>
          <a:p>
            <a:endParaRPr/>
          </a:p>
        </p:txBody>
      </p:sp>
      <p:sp>
        <p:nvSpPr>
          <p:cNvPr id="7" name="TextBox 6"/>
          <p:cNvSpPr txBox="1"/>
          <p:nvPr/>
        </p:nvSpPr>
        <p:spPr>
          <a:xfrm rot="16200000">
            <a:off x="-1528852" y="5041116"/>
            <a:ext cx="4470400" cy="1317284"/>
          </a:xfrm>
          <a:prstGeom prst="rect">
            <a:avLst/>
          </a:prstGeom>
          <a:noFill/>
        </p:spPr>
        <p:txBody>
          <a:bodyPr wrap="square" lIns="146304" tIns="73152" rIns="146304" bIns="73152" rtlCol="0">
            <a:spAutoFit/>
          </a:bodyPr>
          <a:lstStyle/>
          <a:p>
            <a:r>
              <a:rPr lang="en-US" dirty="0"/>
              <a:t>Infrastructure:</a:t>
            </a:r>
          </a:p>
          <a:p>
            <a:r>
              <a:rPr lang="en-US" dirty="0"/>
              <a:t> - Storage</a:t>
            </a:r>
          </a:p>
          <a:p>
            <a:r>
              <a:rPr lang="en-US" dirty="0"/>
              <a:t> - Processing</a:t>
            </a:r>
          </a:p>
          <a:p>
            <a:r>
              <a:rPr lang="en-US" dirty="0"/>
              <a:t> - Analytics</a:t>
            </a:r>
          </a:p>
        </p:txBody>
      </p:sp>
      <p:sp>
        <p:nvSpPr>
          <p:cNvPr id="3" name="Rectangle 2"/>
          <p:cNvSpPr/>
          <p:nvPr/>
        </p:nvSpPr>
        <p:spPr>
          <a:xfrm>
            <a:off x="2072640" y="3464560"/>
            <a:ext cx="1554480" cy="1452880"/>
          </a:xfrm>
          <a:prstGeom prst="rect">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4" name="TextBox 3"/>
          <p:cNvSpPr txBox="1"/>
          <p:nvPr/>
        </p:nvSpPr>
        <p:spPr>
          <a:xfrm>
            <a:off x="2072640" y="3688081"/>
            <a:ext cx="1554480" cy="670953"/>
          </a:xfrm>
          <a:prstGeom prst="rect">
            <a:avLst/>
          </a:prstGeom>
          <a:noFill/>
        </p:spPr>
        <p:txBody>
          <a:bodyPr wrap="square" lIns="146304" tIns="73152" rIns="146304" bIns="73152" rtlCol="0">
            <a:spAutoFit/>
          </a:bodyPr>
          <a:lstStyle/>
          <a:p>
            <a:pPr algn="ctr"/>
            <a:r>
              <a:rPr lang="en-US" sz="1700" dirty="0"/>
              <a:t>Business Case Evaluation</a:t>
            </a:r>
          </a:p>
        </p:txBody>
      </p:sp>
      <p:sp>
        <p:nvSpPr>
          <p:cNvPr id="11" name="Rectangle 10"/>
          <p:cNvSpPr/>
          <p:nvPr/>
        </p:nvSpPr>
        <p:spPr>
          <a:xfrm>
            <a:off x="4404360" y="3464560"/>
            <a:ext cx="1554480" cy="1452880"/>
          </a:xfrm>
          <a:prstGeom prst="rect">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12" name="TextBox 11"/>
          <p:cNvSpPr txBox="1"/>
          <p:nvPr/>
        </p:nvSpPr>
        <p:spPr>
          <a:xfrm>
            <a:off x="4404360" y="3688080"/>
            <a:ext cx="1684020" cy="670953"/>
          </a:xfrm>
          <a:prstGeom prst="rect">
            <a:avLst/>
          </a:prstGeom>
          <a:noFill/>
        </p:spPr>
        <p:txBody>
          <a:bodyPr wrap="square" lIns="146304" tIns="73152" rIns="146304" bIns="73152" rtlCol="0">
            <a:spAutoFit/>
          </a:bodyPr>
          <a:lstStyle/>
          <a:p>
            <a:pPr algn="ctr"/>
            <a:r>
              <a:rPr lang="en-US" sz="1700" dirty="0"/>
              <a:t>Data Identification</a:t>
            </a:r>
          </a:p>
        </p:txBody>
      </p:sp>
      <p:sp>
        <p:nvSpPr>
          <p:cNvPr id="13" name="Rectangle 12"/>
          <p:cNvSpPr/>
          <p:nvPr/>
        </p:nvSpPr>
        <p:spPr>
          <a:xfrm>
            <a:off x="6865620" y="3464560"/>
            <a:ext cx="1554480" cy="1452880"/>
          </a:xfrm>
          <a:prstGeom prst="rect">
            <a:avLst/>
          </a:prstGeom>
        </p:spPr>
        <p:style>
          <a:lnRef idx="1">
            <a:schemeClr val="accent3"/>
          </a:lnRef>
          <a:fillRef idx="3">
            <a:schemeClr val="accent3"/>
          </a:fillRef>
          <a:effectRef idx="2">
            <a:schemeClr val="accent3"/>
          </a:effectRef>
          <a:fontRef idx="minor">
            <a:schemeClr val="lt1"/>
          </a:fontRef>
        </p:style>
        <p:txBody>
          <a:bodyPr lIns="146304" tIns="73152" rIns="146304" bIns="73152" rtlCol="0" anchor="ctr"/>
          <a:lstStyle/>
          <a:p>
            <a:pPr algn="ctr"/>
            <a:endParaRPr lang="en-US"/>
          </a:p>
        </p:txBody>
      </p:sp>
      <p:sp>
        <p:nvSpPr>
          <p:cNvPr id="14" name="TextBox 13"/>
          <p:cNvSpPr txBox="1"/>
          <p:nvPr/>
        </p:nvSpPr>
        <p:spPr>
          <a:xfrm>
            <a:off x="6865620" y="3688081"/>
            <a:ext cx="1554480" cy="932563"/>
          </a:xfrm>
          <a:prstGeom prst="rect">
            <a:avLst/>
          </a:prstGeom>
          <a:noFill/>
        </p:spPr>
        <p:txBody>
          <a:bodyPr wrap="square" lIns="146304" tIns="73152" rIns="146304" bIns="73152" rtlCol="0">
            <a:spAutoFit/>
          </a:bodyPr>
          <a:lstStyle/>
          <a:p>
            <a:pPr algn="ctr"/>
            <a:r>
              <a:rPr lang="en-US" sz="1700" dirty="0"/>
              <a:t>Acquisition and </a:t>
            </a:r>
          </a:p>
          <a:p>
            <a:pPr algn="ctr"/>
            <a:r>
              <a:rPr lang="en-US" sz="1700" dirty="0"/>
              <a:t>Filtering</a:t>
            </a:r>
          </a:p>
        </p:txBody>
      </p:sp>
      <p:sp>
        <p:nvSpPr>
          <p:cNvPr id="15" name="Rectangle 14"/>
          <p:cNvSpPr/>
          <p:nvPr/>
        </p:nvSpPr>
        <p:spPr>
          <a:xfrm>
            <a:off x="9197340" y="3464560"/>
            <a:ext cx="1554480" cy="1452880"/>
          </a:xfrm>
          <a:prstGeom prst="rect">
            <a:avLst/>
          </a:prstGeom>
        </p:spPr>
        <p:style>
          <a:lnRef idx="1">
            <a:schemeClr val="accent3"/>
          </a:lnRef>
          <a:fillRef idx="3">
            <a:schemeClr val="accent3"/>
          </a:fillRef>
          <a:effectRef idx="2">
            <a:schemeClr val="accent3"/>
          </a:effectRef>
          <a:fontRef idx="minor">
            <a:schemeClr val="lt1"/>
          </a:fontRef>
        </p:style>
        <p:txBody>
          <a:bodyPr lIns="146304" tIns="73152" rIns="146304" bIns="73152" rtlCol="0" anchor="ctr"/>
          <a:lstStyle/>
          <a:p>
            <a:pPr algn="ctr"/>
            <a:endParaRPr lang="en-US"/>
          </a:p>
        </p:txBody>
      </p:sp>
      <p:sp>
        <p:nvSpPr>
          <p:cNvPr id="16" name="TextBox 15"/>
          <p:cNvSpPr txBox="1"/>
          <p:nvPr/>
        </p:nvSpPr>
        <p:spPr>
          <a:xfrm>
            <a:off x="9197340" y="3911600"/>
            <a:ext cx="1554480" cy="409343"/>
          </a:xfrm>
          <a:prstGeom prst="rect">
            <a:avLst/>
          </a:prstGeom>
          <a:noFill/>
        </p:spPr>
        <p:txBody>
          <a:bodyPr wrap="square" lIns="146304" tIns="73152" rIns="146304" bIns="73152" rtlCol="0">
            <a:spAutoFit/>
          </a:bodyPr>
          <a:lstStyle/>
          <a:p>
            <a:pPr algn="ctr"/>
            <a:r>
              <a:rPr lang="en-US" sz="1700" dirty="0"/>
              <a:t>Evaluation</a:t>
            </a:r>
          </a:p>
        </p:txBody>
      </p:sp>
      <p:sp>
        <p:nvSpPr>
          <p:cNvPr id="17" name="Rectangle 16"/>
          <p:cNvSpPr/>
          <p:nvPr/>
        </p:nvSpPr>
        <p:spPr>
          <a:xfrm>
            <a:off x="11658600" y="3464560"/>
            <a:ext cx="1554480" cy="1452880"/>
          </a:xfrm>
          <a:prstGeom prst="rect">
            <a:avLst/>
          </a:prstGeom>
        </p:spPr>
        <p:style>
          <a:lnRef idx="1">
            <a:schemeClr val="accent3"/>
          </a:lnRef>
          <a:fillRef idx="3">
            <a:schemeClr val="accent3"/>
          </a:fillRef>
          <a:effectRef idx="2">
            <a:schemeClr val="accent3"/>
          </a:effectRef>
          <a:fontRef idx="minor">
            <a:schemeClr val="lt1"/>
          </a:fontRef>
        </p:style>
        <p:txBody>
          <a:bodyPr lIns="146304" tIns="73152" rIns="146304" bIns="73152" rtlCol="0" anchor="ctr"/>
          <a:lstStyle/>
          <a:p>
            <a:pPr algn="ctr"/>
            <a:endParaRPr lang="en-US"/>
          </a:p>
        </p:txBody>
      </p:sp>
      <p:sp>
        <p:nvSpPr>
          <p:cNvPr id="18" name="TextBox 17"/>
          <p:cNvSpPr txBox="1"/>
          <p:nvPr/>
        </p:nvSpPr>
        <p:spPr>
          <a:xfrm>
            <a:off x="11658600" y="3688081"/>
            <a:ext cx="1554480" cy="670953"/>
          </a:xfrm>
          <a:prstGeom prst="rect">
            <a:avLst/>
          </a:prstGeom>
          <a:noFill/>
        </p:spPr>
        <p:txBody>
          <a:bodyPr wrap="square" lIns="146304" tIns="73152" rIns="146304" bIns="73152" rtlCol="0">
            <a:spAutoFit/>
          </a:bodyPr>
          <a:lstStyle/>
          <a:p>
            <a:pPr algn="ctr"/>
            <a:r>
              <a:rPr lang="en-US" sz="1700" dirty="0"/>
              <a:t>Validation and Cleansing</a:t>
            </a:r>
          </a:p>
        </p:txBody>
      </p:sp>
      <p:sp>
        <p:nvSpPr>
          <p:cNvPr id="19" name="Rectangle 18"/>
          <p:cNvSpPr/>
          <p:nvPr/>
        </p:nvSpPr>
        <p:spPr>
          <a:xfrm>
            <a:off x="3238500" y="1676400"/>
            <a:ext cx="1684020" cy="1452880"/>
          </a:xfrm>
          <a:prstGeom prst="rect">
            <a:avLst/>
          </a:prstGeom>
        </p:spPr>
        <p:style>
          <a:lnRef idx="1">
            <a:schemeClr val="accent3"/>
          </a:lnRef>
          <a:fillRef idx="3">
            <a:schemeClr val="accent3"/>
          </a:fillRef>
          <a:effectRef idx="2">
            <a:schemeClr val="accent3"/>
          </a:effectRef>
          <a:fontRef idx="minor">
            <a:schemeClr val="lt1"/>
          </a:fontRef>
        </p:style>
        <p:txBody>
          <a:bodyPr lIns="146304" tIns="73152" rIns="146304" bIns="73152" rtlCol="0" anchor="ctr"/>
          <a:lstStyle/>
          <a:p>
            <a:pPr algn="ctr"/>
            <a:endParaRPr lang="en-US"/>
          </a:p>
        </p:txBody>
      </p:sp>
      <p:sp>
        <p:nvSpPr>
          <p:cNvPr id="20" name="TextBox 19"/>
          <p:cNvSpPr txBox="1"/>
          <p:nvPr/>
        </p:nvSpPr>
        <p:spPr>
          <a:xfrm>
            <a:off x="3108960" y="1899921"/>
            <a:ext cx="1943100" cy="670953"/>
          </a:xfrm>
          <a:prstGeom prst="rect">
            <a:avLst/>
          </a:prstGeom>
          <a:noFill/>
        </p:spPr>
        <p:txBody>
          <a:bodyPr wrap="square" lIns="146304" tIns="73152" rIns="146304" bIns="73152" rtlCol="0">
            <a:spAutoFit/>
          </a:bodyPr>
          <a:lstStyle/>
          <a:p>
            <a:pPr algn="ctr"/>
            <a:r>
              <a:rPr lang="en-US" sz="1700" dirty="0"/>
              <a:t>Aggregation and Representation</a:t>
            </a:r>
          </a:p>
        </p:txBody>
      </p:sp>
      <p:sp>
        <p:nvSpPr>
          <p:cNvPr id="21" name="Rectangle 20"/>
          <p:cNvSpPr/>
          <p:nvPr/>
        </p:nvSpPr>
        <p:spPr>
          <a:xfrm>
            <a:off x="5699760" y="1676400"/>
            <a:ext cx="1554480" cy="1341120"/>
          </a:xfrm>
          <a:prstGeom prst="rect">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2" name="TextBox 21"/>
          <p:cNvSpPr txBox="1"/>
          <p:nvPr/>
        </p:nvSpPr>
        <p:spPr>
          <a:xfrm>
            <a:off x="5699760" y="1899921"/>
            <a:ext cx="1554480" cy="670953"/>
          </a:xfrm>
          <a:prstGeom prst="rect">
            <a:avLst/>
          </a:prstGeom>
          <a:noFill/>
        </p:spPr>
        <p:txBody>
          <a:bodyPr wrap="square" lIns="146304" tIns="73152" rIns="146304" bIns="73152" rtlCol="0">
            <a:spAutoFit/>
          </a:bodyPr>
          <a:lstStyle/>
          <a:p>
            <a:pPr algn="ctr"/>
            <a:r>
              <a:rPr lang="en-US" sz="1700" dirty="0"/>
              <a:t>Data Science Analysis</a:t>
            </a:r>
          </a:p>
        </p:txBody>
      </p:sp>
      <p:sp>
        <p:nvSpPr>
          <p:cNvPr id="23" name="Rectangle 22"/>
          <p:cNvSpPr/>
          <p:nvPr/>
        </p:nvSpPr>
        <p:spPr>
          <a:xfrm>
            <a:off x="8031480" y="1676400"/>
            <a:ext cx="1684020" cy="1452880"/>
          </a:xfrm>
          <a:prstGeom prst="rect">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4" name="TextBox 23"/>
          <p:cNvSpPr txBox="1"/>
          <p:nvPr/>
        </p:nvSpPr>
        <p:spPr>
          <a:xfrm>
            <a:off x="7901940" y="1899921"/>
            <a:ext cx="1943100" cy="670953"/>
          </a:xfrm>
          <a:prstGeom prst="rect">
            <a:avLst/>
          </a:prstGeom>
          <a:noFill/>
        </p:spPr>
        <p:txBody>
          <a:bodyPr wrap="square" lIns="146304" tIns="73152" rIns="146304" bIns="73152" rtlCol="0">
            <a:spAutoFit/>
          </a:bodyPr>
          <a:lstStyle/>
          <a:p>
            <a:pPr algn="ctr"/>
            <a:r>
              <a:rPr lang="en-US" sz="1700" dirty="0"/>
              <a:t>Visualization and Interpretation</a:t>
            </a:r>
          </a:p>
        </p:txBody>
      </p:sp>
      <p:sp>
        <p:nvSpPr>
          <p:cNvPr id="25" name="Rectangle 24"/>
          <p:cNvSpPr/>
          <p:nvPr/>
        </p:nvSpPr>
        <p:spPr>
          <a:xfrm>
            <a:off x="10492740" y="1676400"/>
            <a:ext cx="1943100" cy="1452880"/>
          </a:xfrm>
          <a:prstGeom prst="rect">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endParaRPr lang="en-US"/>
          </a:p>
        </p:txBody>
      </p:sp>
      <p:sp>
        <p:nvSpPr>
          <p:cNvPr id="26" name="TextBox 25"/>
          <p:cNvSpPr txBox="1"/>
          <p:nvPr/>
        </p:nvSpPr>
        <p:spPr>
          <a:xfrm>
            <a:off x="10363200" y="1899921"/>
            <a:ext cx="2202180" cy="932563"/>
          </a:xfrm>
          <a:prstGeom prst="rect">
            <a:avLst/>
          </a:prstGeom>
          <a:noFill/>
        </p:spPr>
        <p:txBody>
          <a:bodyPr wrap="square" lIns="146304" tIns="73152" rIns="146304" bIns="73152" rtlCol="0">
            <a:spAutoFit/>
          </a:bodyPr>
          <a:lstStyle/>
          <a:p>
            <a:pPr algn="ctr"/>
            <a:r>
              <a:rPr lang="en-US" sz="1700" dirty="0"/>
              <a:t>Utilization and Operationalization of Results</a:t>
            </a:r>
          </a:p>
        </p:txBody>
      </p:sp>
      <p:pic>
        <p:nvPicPr>
          <p:cNvPr id="27" name="Picture 26"/>
          <p:cNvPicPr>
            <a:picLocks noChangeAspect="1"/>
          </p:cNvPicPr>
          <p:nvPr/>
        </p:nvPicPr>
        <p:blipFill rotWithShape="1">
          <a:blip r:embed="rId4"/>
          <a:srcRect l="2934" t="72664" r="3348" b="16441"/>
          <a:stretch/>
        </p:blipFill>
        <p:spPr>
          <a:xfrm>
            <a:off x="1813561" y="7934960"/>
            <a:ext cx="11723372" cy="1117600"/>
          </a:xfrm>
          <a:prstGeom prst="rect">
            <a:avLst/>
          </a:prstGeom>
        </p:spPr>
      </p:pic>
      <p:sp>
        <p:nvSpPr>
          <p:cNvPr id="28" name="TextBox 27"/>
          <p:cNvSpPr txBox="1"/>
          <p:nvPr/>
        </p:nvSpPr>
        <p:spPr>
          <a:xfrm rot="16200000">
            <a:off x="12473712" y="5264639"/>
            <a:ext cx="4470400" cy="1317284"/>
          </a:xfrm>
          <a:prstGeom prst="rect">
            <a:avLst/>
          </a:prstGeom>
          <a:noFill/>
        </p:spPr>
        <p:txBody>
          <a:bodyPr wrap="square" lIns="146304" tIns="73152" rIns="146304" bIns="73152" rtlCol="0">
            <a:spAutoFit/>
          </a:bodyPr>
          <a:lstStyle/>
          <a:p>
            <a:r>
              <a:rPr lang="en-US" dirty="0"/>
              <a:t>Infrastructure:</a:t>
            </a:r>
          </a:p>
          <a:p>
            <a:r>
              <a:rPr lang="en-US" dirty="0"/>
              <a:t> - Storage</a:t>
            </a:r>
          </a:p>
          <a:p>
            <a:r>
              <a:rPr lang="en-US" dirty="0"/>
              <a:t> - Processing</a:t>
            </a:r>
          </a:p>
          <a:p>
            <a:r>
              <a:rPr lang="en-US" dirty="0"/>
              <a:t> - Analytics</a:t>
            </a:r>
          </a:p>
        </p:txBody>
      </p:sp>
      <p:sp>
        <p:nvSpPr>
          <p:cNvPr id="5" name="Rectangle 4"/>
          <p:cNvSpPr/>
          <p:nvPr/>
        </p:nvSpPr>
        <p:spPr>
          <a:xfrm>
            <a:off x="13990320" y="2123440"/>
            <a:ext cx="1295400" cy="670560"/>
          </a:xfrm>
          <a:prstGeom prst="rect">
            <a:avLst/>
          </a:prstGeom>
        </p:spPr>
        <p:style>
          <a:lnRef idx="1">
            <a:schemeClr val="accent3"/>
          </a:lnRef>
          <a:fillRef idx="3">
            <a:schemeClr val="accent3"/>
          </a:fillRef>
          <a:effectRef idx="2">
            <a:schemeClr val="accent3"/>
          </a:effectRef>
          <a:fontRef idx="minor">
            <a:schemeClr val="lt1"/>
          </a:fontRef>
        </p:style>
        <p:txBody>
          <a:bodyPr lIns="146304" tIns="73152" rIns="146304" bIns="73152" rtlCol="0" anchor="ctr"/>
          <a:lstStyle/>
          <a:p>
            <a:pPr algn="ctr"/>
            <a:r>
              <a:rPr lang="en-US" b="1" dirty="0" err="1">
                <a:solidFill>
                  <a:schemeClr val="tx1"/>
                </a:solidFill>
              </a:rPr>
              <a:t>Munging</a:t>
            </a:r>
            <a:endParaRPr lang="en-US" b="1" dirty="0">
              <a:solidFill>
                <a:schemeClr val="tx1"/>
              </a:solidFill>
            </a:endParaRPr>
          </a:p>
        </p:txBody>
      </p:sp>
      <p:cxnSp>
        <p:nvCxnSpPr>
          <p:cNvPr id="32" name="Straight Arrow Connector 31"/>
          <p:cNvCxnSpPr>
            <a:endCxn id="4" idx="1"/>
          </p:cNvCxnSpPr>
          <p:nvPr/>
        </p:nvCxnSpPr>
        <p:spPr>
          <a:xfrm flipV="1">
            <a:off x="1165860" y="4023558"/>
            <a:ext cx="906780" cy="111564"/>
          </a:xfrm>
          <a:prstGeom prst="straightConnector1">
            <a:avLst/>
          </a:prstGeom>
          <a:ln w="3175" cmpd="sng">
            <a:headEnd type="none"/>
            <a:tailEnd type="triangle"/>
          </a:ln>
        </p:spPr>
        <p:style>
          <a:lnRef idx="2">
            <a:schemeClr val="dk1"/>
          </a:lnRef>
          <a:fillRef idx="0">
            <a:schemeClr val="dk1"/>
          </a:fillRef>
          <a:effectRef idx="1">
            <a:schemeClr val="dk1"/>
          </a:effectRef>
          <a:fontRef idx="minor">
            <a:schemeClr val="tx1"/>
          </a:fontRef>
        </p:style>
      </p:cxnSp>
      <p:sp>
        <p:nvSpPr>
          <p:cNvPr id="29" name="Rounded Rectangle 28"/>
          <p:cNvSpPr/>
          <p:nvPr/>
        </p:nvSpPr>
        <p:spPr>
          <a:xfrm>
            <a:off x="129540" y="3688080"/>
            <a:ext cx="1424940" cy="894080"/>
          </a:xfrm>
          <a:prstGeom prst="roundRect">
            <a:avLst/>
          </a:prstGeom>
        </p:spPr>
        <p:style>
          <a:lnRef idx="1">
            <a:schemeClr val="accent6"/>
          </a:lnRef>
          <a:fillRef idx="3">
            <a:schemeClr val="accent6"/>
          </a:fillRef>
          <a:effectRef idx="2">
            <a:schemeClr val="accent6"/>
          </a:effectRef>
          <a:fontRef idx="minor">
            <a:schemeClr val="lt1"/>
          </a:fontRef>
        </p:style>
        <p:txBody>
          <a:bodyPr lIns="146304" tIns="73152" rIns="146304" bIns="73152" rtlCol="0" anchor="ctr"/>
          <a:lstStyle/>
          <a:p>
            <a:pPr algn="ctr"/>
            <a:endParaRPr lang="en-US" dirty="0"/>
          </a:p>
        </p:txBody>
      </p:sp>
      <p:sp>
        <p:nvSpPr>
          <p:cNvPr id="30" name="TextBox 29"/>
          <p:cNvSpPr txBox="1"/>
          <p:nvPr/>
        </p:nvSpPr>
        <p:spPr>
          <a:xfrm>
            <a:off x="129540" y="3799840"/>
            <a:ext cx="1554480" cy="670953"/>
          </a:xfrm>
          <a:prstGeom prst="rect">
            <a:avLst/>
          </a:prstGeom>
          <a:noFill/>
        </p:spPr>
        <p:txBody>
          <a:bodyPr wrap="square" lIns="146304" tIns="73152" rIns="146304" bIns="73152" rtlCol="0">
            <a:spAutoFit/>
          </a:bodyPr>
          <a:lstStyle/>
          <a:p>
            <a:pPr algn="ctr"/>
            <a:r>
              <a:rPr lang="en-US" sz="1700" dirty="0"/>
              <a:t>Operational Data</a:t>
            </a:r>
          </a:p>
        </p:txBody>
      </p:sp>
    </p:spTree>
    <p:extLst>
      <p:ext uri="{BB962C8B-B14F-4D97-AF65-F5344CB8AC3E}">
        <p14:creationId xmlns:p14="http://schemas.microsoft.com/office/powerpoint/2010/main" val="2008880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7375E"/>
                </a:solidFill>
              </a:rPr>
              <a:t>What is Big Data?</a:t>
            </a:r>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388620" y="81423"/>
            <a:ext cx="14897100" cy="9976977"/>
          </a:xfrm>
          <a:prstGeom prst="rect">
            <a:avLst/>
          </a:prstGeom>
        </p:spPr>
      </p:pic>
      <p:sp>
        <p:nvSpPr>
          <p:cNvPr id="4" name="Rectangle 3"/>
          <p:cNvSpPr/>
          <p:nvPr/>
        </p:nvSpPr>
        <p:spPr>
          <a:xfrm>
            <a:off x="6736080" y="4246880"/>
            <a:ext cx="2202180" cy="1452880"/>
          </a:xfrm>
          <a:prstGeom prst="rect">
            <a:avLst/>
          </a:prstGeom>
        </p:spPr>
        <p:style>
          <a:lnRef idx="0">
            <a:schemeClr val="dk1"/>
          </a:lnRef>
          <a:fillRef idx="3">
            <a:schemeClr val="dk1"/>
          </a:fillRef>
          <a:effectRef idx="3">
            <a:schemeClr val="dk1"/>
          </a:effectRef>
          <a:fontRef idx="minor">
            <a:schemeClr val="lt1"/>
          </a:fontRef>
        </p:style>
        <p:txBody>
          <a:bodyPr lIns="146304" tIns="73152" rIns="146304" bIns="73152" rtlCol="0" anchor="ctr"/>
          <a:lstStyle/>
          <a:p>
            <a:pPr algn="ctr"/>
            <a:r>
              <a:rPr lang="en-US" sz="3800" dirty="0"/>
              <a:t>Big Data</a:t>
            </a:r>
          </a:p>
        </p:txBody>
      </p:sp>
      <p:sp>
        <p:nvSpPr>
          <p:cNvPr id="6" name="Rectangle 5"/>
          <p:cNvSpPr/>
          <p:nvPr/>
        </p:nvSpPr>
        <p:spPr>
          <a:xfrm>
            <a:off x="6865620" y="5923280"/>
            <a:ext cx="1943100" cy="447040"/>
          </a:xfrm>
          <a:prstGeom prst="rect">
            <a:avLst/>
          </a:prstGeom>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dirty="0"/>
              <a:t>Analytics</a:t>
            </a:r>
          </a:p>
        </p:txBody>
      </p:sp>
    </p:spTree>
    <p:extLst>
      <p:ext uri="{BB962C8B-B14F-4D97-AF65-F5344CB8AC3E}">
        <p14:creationId xmlns:p14="http://schemas.microsoft.com/office/powerpoint/2010/main" val="2499722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4427477" y="8753860"/>
            <a:ext cx="412174" cy="355824"/>
          </a:xfrm>
          <a:custGeom>
            <a:avLst/>
            <a:gdLst/>
            <a:ahLst/>
            <a:cxnLst/>
            <a:rect l="l" t="t" r="r" b="b"/>
            <a:pathLst>
              <a:path w="266700" h="274954">
                <a:moveTo>
                  <a:pt x="266700" y="0"/>
                </a:moveTo>
                <a:lnTo>
                  <a:pt x="0" y="0"/>
                </a:lnTo>
                <a:lnTo>
                  <a:pt x="0" y="274636"/>
                </a:lnTo>
                <a:lnTo>
                  <a:pt x="266700" y="274636"/>
                </a:lnTo>
                <a:lnTo>
                  <a:pt x="266700" y="0"/>
                </a:lnTo>
                <a:close/>
              </a:path>
            </a:pathLst>
          </a:custGeom>
          <a:solidFill>
            <a:srgbClr val="FFFED5"/>
          </a:solidFill>
        </p:spPr>
        <p:txBody>
          <a:bodyPr wrap="square" lIns="0" tIns="0" rIns="0" bIns="0" rtlCol="0"/>
          <a:lstStyle/>
          <a:p>
            <a:pPr defTabSz="655843"/>
            <a:endParaRPr sz="2600">
              <a:solidFill>
                <a:prstClr val="black"/>
              </a:solidFill>
              <a:latin typeface="Calibri"/>
            </a:endParaRPr>
          </a:p>
        </p:txBody>
      </p:sp>
      <p:sp>
        <p:nvSpPr>
          <p:cNvPr id="6" name="object 6"/>
          <p:cNvSpPr/>
          <p:nvPr/>
        </p:nvSpPr>
        <p:spPr>
          <a:xfrm>
            <a:off x="14427482" y="8753860"/>
            <a:ext cx="412174" cy="355824"/>
          </a:xfrm>
          <a:custGeom>
            <a:avLst/>
            <a:gdLst/>
            <a:ahLst/>
            <a:cxnLst/>
            <a:rect l="l" t="t" r="r" b="b"/>
            <a:pathLst>
              <a:path w="266700" h="274954">
                <a:moveTo>
                  <a:pt x="266699" y="0"/>
                </a:moveTo>
                <a:lnTo>
                  <a:pt x="0" y="0"/>
                </a:lnTo>
                <a:lnTo>
                  <a:pt x="0" y="274636"/>
                </a:lnTo>
                <a:lnTo>
                  <a:pt x="266699" y="274636"/>
                </a:lnTo>
              </a:path>
            </a:pathLst>
          </a:custGeom>
          <a:ln w="6349">
            <a:solidFill>
              <a:srgbClr val="CBCBCB"/>
            </a:solidFill>
          </a:ln>
        </p:spPr>
        <p:txBody>
          <a:bodyPr wrap="square" lIns="0" tIns="0" rIns="0" bIns="0" rtlCol="0"/>
          <a:lstStyle/>
          <a:p>
            <a:pPr defTabSz="655843"/>
            <a:endParaRPr sz="2600">
              <a:solidFill>
                <a:prstClr val="black"/>
              </a:solidFill>
              <a:latin typeface="Calibri"/>
            </a:endParaRPr>
          </a:p>
        </p:txBody>
      </p:sp>
      <p:sp>
        <p:nvSpPr>
          <p:cNvPr id="9" name="object 9"/>
          <p:cNvSpPr/>
          <p:nvPr/>
        </p:nvSpPr>
        <p:spPr>
          <a:xfrm>
            <a:off x="14422120" y="9107213"/>
            <a:ext cx="422431" cy="363629"/>
          </a:xfrm>
          <a:prstGeom prst="rect">
            <a:avLst/>
          </a:prstGeom>
          <a:blipFill>
            <a:blip r:embed="rId2" cstate="print"/>
            <a:stretch>
              <a:fillRect/>
            </a:stretch>
          </a:blipFill>
        </p:spPr>
        <p:txBody>
          <a:bodyPr wrap="square" lIns="0" tIns="0" rIns="0" bIns="0" rtlCol="0"/>
          <a:lstStyle/>
          <a:p>
            <a:pPr defTabSz="655843"/>
            <a:endParaRPr sz="2600">
              <a:solidFill>
                <a:prstClr val="black"/>
              </a:solidFill>
              <a:latin typeface="Calibri"/>
            </a:endParaRPr>
          </a:p>
        </p:txBody>
      </p:sp>
      <p:sp>
        <p:nvSpPr>
          <p:cNvPr id="11" name="object 11"/>
          <p:cNvSpPr txBox="1">
            <a:spLocks noGrp="1"/>
          </p:cNvSpPr>
          <p:nvPr>
            <p:ph type="title"/>
          </p:nvPr>
        </p:nvSpPr>
        <p:spPr>
          <a:xfrm>
            <a:off x="3027699" y="4605050"/>
            <a:ext cx="9535910" cy="818614"/>
          </a:xfrm>
          <a:prstGeom prst="rect">
            <a:avLst/>
          </a:prstGeom>
        </p:spPr>
        <p:txBody>
          <a:bodyPr vert="horz" wrap="square" lIns="0" tIns="18217" rIns="0" bIns="0" rtlCol="0">
            <a:spAutoFit/>
          </a:bodyPr>
          <a:lstStyle/>
          <a:p>
            <a:pPr marL="18217">
              <a:spcBef>
                <a:spcPts val="144"/>
              </a:spcBef>
            </a:pPr>
            <a:r>
              <a:rPr sz="5200" b="1" dirty="0">
                <a:solidFill>
                  <a:srgbClr val="17375E"/>
                </a:solidFill>
              </a:rPr>
              <a:t>III. </a:t>
            </a:r>
            <a:r>
              <a:rPr sz="5200" b="1" spc="-6" dirty="0">
                <a:solidFill>
                  <a:srgbClr val="17375E"/>
                </a:solidFill>
              </a:rPr>
              <a:t>Motivational</a:t>
            </a:r>
            <a:r>
              <a:rPr sz="5200" b="1" spc="-72" dirty="0">
                <a:solidFill>
                  <a:srgbClr val="17375E"/>
                </a:solidFill>
              </a:rPr>
              <a:t> </a:t>
            </a:r>
            <a:r>
              <a:rPr sz="5200" b="1" spc="-6" dirty="0">
                <a:solidFill>
                  <a:srgbClr val="17375E"/>
                </a:solidFill>
              </a:rPr>
              <a:t>Examples</a:t>
            </a:r>
            <a:endParaRPr sz="5200" b="1" dirty="0">
              <a:solidFill>
                <a:srgbClr val="17375E"/>
              </a:solidFill>
            </a:endParaRPr>
          </a:p>
        </p:txBody>
      </p:sp>
      <p:sp>
        <p:nvSpPr>
          <p:cNvPr id="13" name="object 13"/>
          <p:cNvSpPr txBox="1"/>
          <p:nvPr/>
        </p:nvSpPr>
        <p:spPr>
          <a:xfrm>
            <a:off x="14460223" y="9162172"/>
            <a:ext cx="339552" cy="280005"/>
          </a:xfrm>
          <a:prstGeom prst="rect">
            <a:avLst/>
          </a:prstGeom>
        </p:spPr>
        <p:txBody>
          <a:bodyPr vert="horz" wrap="square" lIns="0" tIns="18217" rIns="0" bIns="0" rtlCol="0">
            <a:spAutoFit/>
          </a:bodyPr>
          <a:lstStyle/>
          <a:p>
            <a:pPr marL="18217" defTabSz="655843">
              <a:spcBef>
                <a:spcPts val="144"/>
              </a:spcBef>
            </a:pPr>
            <a:r>
              <a:rPr sz="1700" b="1" dirty="0">
                <a:solidFill>
                  <a:srgbClr val="006600"/>
                </a:solidFill>
                <a:latin typeface="Tahoma"/>
                <a:cs typeface="Tahoma"/>
              </a:rPr>
              <a:t>17</a:t>
            </a:r>
            <a:endParaRPr sz="1700">
              <a:solidFill>
                <a:prstClr val="black"/>
              </a:solidFill>
              <a:latin typeface="Tahoma"/>
              <a:cs typeface="Tahoma"/>
            </a:endParaRPr>
          </a:p>
        </p:txBody>
      </p:sp>
      <p:pic>
        <p:nvPicPr>
          <p:cNvPr id="14" name="Picture 13"/>
          <p:cNvPicPr>
            <a:picLocks noChangeAspect="1"/>
          </p:cNvPicPr>
          <p:nvPr/>
        </p:nvPicPr>
        <p:blipFill>
          <a:blip r:embed="rId3"/>
          <a:stretch>
            <a:fillRect/>
          </a:stretch>
        </p:blipFill>
        <p:spPr>
          <a:xfrm>
            <a:off x="13716000" y="304800"/>
            <a:ext cx="1270000" cy="952500"/>
          </a:xfrm>
          <a:prstGeom prst="rect">
            <a:avLst/>
          </a:prstGeom>
        </p:spPr>
      </p:pic>
      <p:cxnSp>
        <p:nvCxnSpPr>
          <p:cNvPr id="15" name="Straight Connector 1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2137426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Sports Big Data Analytics</a:t>
            </a:r>
          </a:p>
        </p:txBody>
      </p:sp>
      <p:pic>
        <p:nvPicPr>
          <p:cNvPr id="4" name="Content Placeholder 3"/>
          <p:cNvPicPr>
            <a:picLocks noGrp="1" noChangeAspect="1"/>
          </p:cNvPicPr>
          <p:nvPr>
            <p:ph idx="1"/>
          </p:nvPr>
        </p:nvPicPr>
        <p:blipFill rotWithShape="1">
          <a:blip r:embed="rId2"/>
          <a:srcRect l="12592" t="17720" r="12592"/>
          <a:stretch/>
        </p:blipFill>
        <p:spPr>
          <a:xfrm>
            <a:off x="777240" y="4417340"/>
            <a:ext cx="13990320" cy="5461780"/>
          </a:xfrm>
        </p:spPr>
      </p:pic>
      <p:sp>
        <p:nvSpPr>
          <p:cNvPr id="5" name="Rectangle 4"/>
          <p:cNvSpPr/>
          <p:nvPr/>
        </p:nvSpPr>
        <p:spPr>
          <a:xfrm>
            <a:off x="457200" y="1643659"/>
            <a:ext cx="14478000" cy="3594831"/>
          </a:xfrm>
          <a:prstGeom prst="rect">
            <a:avLst/>
          </a:prstGeom>
        </p:spPr>
        <p:txBody>
          <a:bodyPr wrap="square" lIns="146304" tIns="73152" rIns="146304" bIns="73152">
            <a:spAutoFit/>
          </a:bodyPr>
          <a:lstStyle/>
          <a:p>
            <a:r>
              <a:rPr lang="en-US" sz="2800" dirty="0"/>
              <a:t>"Please help us identify opportunities to impact decision making by modeling and understanding field goal percentage.  Select an opportunity and tailor your analysis accordingly.  You will be provided a dataset on which you should base your work.  The accompanying </a:t>
            </a:r>
            <a:r>
              <a:rPr lang="en-US" sz="2800" b="1" dirty="0">
                <a:solidFill>
                  <a:srgbClr val="FF0000"/>
                </a:solidFill>
              </a:rPr>
              <a:t>15 GB file contains 100,000,000 rows</a:t>
            </a:r>
            <a:r>
              <a:rPr lang="en-US" sz="2800" dirty="0"/>
              <a:t>, each corresponding to a shot attempt.  There are 9 fields: </a:t>
            </a:r>
            <a:r>
              <a:rPr lang="en-US" sz="2800" b="1" dirty="0" err="1"/>
              <a:t>shot_x_location</a:t>
            </a:r>
            <a:r>
              <a:rPr lang="en-US" sz="2800" b="1" dirty="0"/>
              <a:t>, </a:t>
            </a:r>
            <a:r>
              <a:rPr lang="en-US" sz="2800" b="1" dirty="0" err="1"/>
              <a:t>shot_y_location</a:t>
            </a:r>
            <a:r>
              <a:rPr lang="en-US" sz="2800" b="1" dirty="0"/>
              <a:t>, </a:t>
            </a:r>
            <a:r>
              <a:rPr lang="en-US" sz="2800" b="1" dirty="0" err="1"/>
              <a:t>shooter_velocity_ft_set</a:t>
            </a:r>
            <a:r>
              <a:rPr lang="en-US" sz="2800" b="1" dirty="0"/>
              <a:t>, </a:t>
            </a:r>
            <a:r>
              <a:rPr lang="en-US" sz="2800" b="1" dirty="0" err="1"/>
              <a:t>shooter_angle</a:t>
            </a:r>
            <a:r>
              <a:rPr lang="en-US" sz="2800" b="1" dirty="0"/>
              <a:t>, </a:t>
            </a:r>
            <a:r>
              <a:rPr lang="en-US" sz="2800" b="1" dirty="0" err="1"/>
              <a:t>dribbles_before</a:t>
            </a:r>
            <a:r>
              <a:rPr lang="en-US" sz="2800" b="1" dirty="0"/>
              <a:t>, made, </a:t>
            </a:r>
            <a:r>
              <a:rPr lang="en-US" sz="2800" b="1" dirty="0" err="1"/>
              <a:t>defender_distance</a:t>
            </a:r>
            <a:r>
              <a:rPr lang="en-US" sz="2800" b="1" dirty="0"/>
              <a:t>, </a:t>
            </a:r>
            <a:r>
              <a:rPr lang="en-US" sz="2800" b="1" dirty="0" err="1"/>
              <a:t>defender_angle</a:t>
            </a:r>
            <a:r>
              <a:rPr lang="en-US" sz="2800" b="1" dirty="0"/>
              <a:t>, </a:t>
            </a:r>
            <a:r>
              <a:rPr lang="en-US" sz="2800" b="1" dirty="0" err="1"/>
              <a:t>defender_velocity_ft_sec</a:t>
            </a:r>
            <a:r>
              <a:rPr lang="en-US" sz="2800" dirty="0"/>
              <a:t>.  Please help by submitting unique solutions.  Include and describe a visualization and deliver the code through one of the appropriate cloud storage platforms below."</a:t>
            </a:r>
          </a:p>
        </p:txBody>
      </p:sp>
      <p:pic>
        <p:nvPicPr>
          <p:cNvPr id="6" name="Picture 5"/>
          <p:cNvPicPr>
            <a:picLocks noChangeAspect="1"/>
          </p:cNvPicPr>
          <p:nvPr/>
        </p:nvPicPr>
        <p:blipFill rotWithShape="1">
          <a:blip r:embed="rId3"/>
          <a:srcRect l="16447" r="12590"/>
          <a:stretch/>
        </p:blipFill>
        <p:spPr>
          <a:xfrm>
            <a:off x="1424941" y="5364480"/>
            <a:ext cx="4146203" cy="4693920"/>
          </a:xfrm>
          <a:prstGeom prst="rect">
            <a:avLst/>
          </a:prstGeom>
        </p:spPr>
      </p:pic>
      <p:pic>
        <p:nvPicPr>
          <p:cNvPr id="7" name="Picture 6"/>
          <p:cNvPicPr>
            <a:picLocks noChangeAspect="1"/>
          </p:cNvPicPr>
          <p:nvPr/>
        </p:nvPicPr>
        <p:blipFill>
          <a:blip r:embed="rId4"/>
          <a:stretch>
            <a:fillRect/>
          </a:stretch>
        </p:blipFill>
        <p:spPr>
          <a:xfrm>
            <a:off x="4274820" y="6035040"/>
            <a:ext cx="1165860" cy="924578"/>
          </a:xfrm>
          <a:prstGeom prst="rect">
            <a:avLst/>
          </a:prstGeom>
        </p:spPr>
      </p:pic>
      <p:pic>
        <p:nvPicPr>
          <p:cNvPr id="8" name="Picture 7"/>
          <p:cNvPicPr>
            <a:picLocks noChangeAspect="1"/>
          </p:cNvPicPr>
          <p:nvPr/>
        </p:nvPicPr>
        <p:blipFill>
          <a:blip r:embed="rId4"/>
          <a:stretch>
            <a:fillRect/>
          </a:stretch>
        </p:blipFill>
        <p:spPr>
          <a:xfrm>
            <a:off x="11917680" y="5029201"/>
            <a:ext cx="1943100" cy="1540964"/>
          </a:xfrm>
          <a:prstGeom prst="rect">
            <a:avLst/>
          </a:prstGeom>
        </p:spPr>
      </p:pic>
    </p:spTree>
    <p:extLst>
      <p:ext uri="{BB962C8B-B14F-4D97-AF65-F5344CB8AC3E}">
        <p14:creationId xmlns:p14="http://schemas.microsoft.com/office/powerpoint/2010/main" val="1601254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Sports Big Data Analytics</a:t>
            </a:r>
          </a:p>
        </p:txBody>
      </p:sp>
      <p:sp>
        <p:nvSpPr>
          <p:cNvPr id="9" name="Content Placeholder 8"/>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2458720"/>
            <a:ext cx="9264517" cy="6575213"/>
          </a:xfrm>
          <a:prstGeom prst="rect">
            <a:avLst/>
          </a:prstGeom>
        </p:spPr>
      </p:pic>
      <p:pic>
        <p:nvPicPr>
          <p:cNvPr id="6" name="Picture 5"/>
          <p:cNvPicPr>
            <a:picLocks noChangeAspect="1"/>
          </p:cNvPicPr>
          <p:nvPr/>
        </p:nvPicPr>
        <p:blipFill rotWithShape="1">
          <a:blip r:embed="rId3"/>
          <a:srcRect l="28044" r="32335"/>
          <a:stretch/>
        </p:blipFill>
        <p:spPr>
          <a:xfrm>
            <a:off x="8679181" y="3017520"/>
            <a:ext cx="6670312" cy="4824307"/>
          </a:xfrm>
          <a:prstGeom prst="rect">
            <a:avLst/>
          </a:prstGeom>
        </p:spPr>
      </p:pic>
      <p:sp>
        <p:nvSpPr>
          <p:cNvPr id="7" name="Rectangle 6"/>
          <p:cNvSpPr/>
          <p:nvPr/>
        </p:nvSpPr>
        <p:spPr>
          <a:xfrm>
            <a:off x="777240" y="2123440"/>
            <a:ext cx="8031480" cy="7823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sz="2800" dirty="0">
                <a:solidFill>
                  <a:srgbClr val="000000"/>
                </a:solidFill>
              </a:rPr>
              <a:t>Distribution of Shooter Velocities during Field Goal Attempts</a:t>
            </a:r>
          </a:p>
        </p:txBody>
      </p:sp>
      <p:sp>
        <p:nvSpPr>
          <p:cNvPr id="8" name="Rectangle 7"/>
          <p:cNvSpPr/>
          <p:nvPr/>
        </p:nvSpPr>
        <p:spPr>
          <a:xfrm>
            <a:off x="906780" y="8493760"/>
            <a:ext cx="8031480" cy="558800"/>
          </a:xfrm>
          <a:prstGeom prst="rect">
            <a:avLst/>
          </a:prstGeom>
          <a:solidFill>
            <a:schemeClr val="bg1"/>
          </a:solidFill>
          <a:ln>
            <a:solidFill>
              <a:srgbClr val="FFFFFF"/>
            </a:solidFill>
          </a:ln>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dirty="0">
                <a:solidFill>
                  <a:srgbClr val="000000"/>
                </a:solidFill>
              </a:rPr>
              <a:t>Player Speed in Feet per Seconds</a:t>
            </a:r>
          </a:p>
        </p:txBody>
      </p:sp>
      <p:sp>
        <p:nvSpPr>
          <p:cNvPr id="10" name="Rectangle 9"/>
          <p:cNvSpPr/>
          <p:nvPr/>
        </p:nvSpPr>
        <p:spPr>
          <a:xfrm rot="5400000">
            <a:off x="-2117090" y="5375910"/>
            <a:ext cx="5140960" cy="647700"/>
          </a:xfrm>
          <a:prstGeom prst="rect">
            <a:avLst/>
          </a:prstGeom>
          <a:solidFill>
            <a:schemeClr val="bg1"/>
          </a:solidFill>
          <a:ln>
            <a:solidFill>
              <a:srgbClr val="FFFFFF"/>
            </a:solidFill>
          </a:ln>
        </p:spPr>
        <p:style>
          <a:lnRef idx="1">
            <a:schemeClr val="accent1"/>
          </a:lnRef>
          <a:fillRef idx="3">
            <a:schemeClr val="accent1"/>
          </a:fillRef>
          <a:effectRef idx="2">
            <a:schemeClr val="accent1"/>
          </a:effectRef>
          <a:fontRef idx="minor">
            <a:schemeClr val="lt1"/>
          </a:fontRef>
        </p:style>
        <p:txBody>
          <a:bodyPr lIns="146304" tIns="73152" rIns="146304" bIns="73152" rtlCol="0" anchor="ctr"/>
          <a:lstStyle/>
          <a:p>
            <a:pPr algn="ctr"/>
            <a:r>
              <a:rPr lang="en-US" dirty="0">
                <a:solidFill>
                  <a:srgbClr val="000000"/>
                </a:solidFill>
              </a:rPr>
              <a:t>Number of Field Goal Attempts</a:t>
            </a:r>
          </a:p>
        </p:txBody>
      </p:sp>
      <p:pic>
        <p:nvPicPr>
          <p:cNvPr id="11" name="Picture 10"/>
          <p:cNvPicPr>
            <a:picLocks noChangeAspect="1"/>
          </p:cNvPicPr>
          <p:nvPr/>
        </p:nvPicPr>
        <p:blipFill>
          <a:blip r:embed="rId4"/>
          <a:stretch>
            <a:fillRect/>
          </a:stretch>
        </p:blipFill>
        <p:spPr>
          <a:xfrm>
            <a:off x="3627120" y="3241040"/>
            <a:ext cx="4266218" cy="3383298"/>
          </a:xfrm>
          <a:prstGeom prst="rect">
            <a:avLst/>
          </a:prstGeom>
        </p:spPr>
      </p:pic>
    </p:spTree>
    <p:extLst>
      <p:ext uri="{BB962C8B-B14F-4D97-AF65-F5344CB8AC3E}">
        <p14:creationId xmlns:p14="http://schemas.microsoft.com/office/powerpoint/2010/main" val="3894439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pic>
        <p:nvPicPr>
          <p:cNvPr id="6" name="Picture 5"/>
          <p:cNvPicPr>
            <a:picLocks noChangeAspect="1"/>
          </p:cNvPicPr>
          <p:nvPr/>
        </p:nvPicPr>
        <p:blipFill rotWithShape="1">
          <a:blip r:embed="rId2"/>
          <a:srcRect r="55361"/>
          <a:stretch/>
        </p:blipFill>
        <p:spPr>
          <a:xfrm>
            <a:off x="3756660" y="5029200"/>
            <a:ext cx="5571522" cy="5029200"/>
          </a:xfrm>
          <a:prstGeom prst="rect">
            <a:avLst/>
          </a:prstGeom>
        </p:spPr>
      </p:pic>
      <p:pic>
        <p:nvPicPr>
          <p:cNvPr id="3" name="Picture 2"/>
          <p:cNvPicPr>
            <a:picLocks noChangeAspect="1"/>
          </p:cNvPicPr>
          <p:nvPr/>
        </p:nvPicPr>
        <p:blipFill rotWithShape="1">
          <a:blip r:embed="rId3"/>
          <a:srcRect t="53887"/>
          <a:stretch/>
        </p:blipFill>
        <p:spPr>
          <a:xfrm>
            <a:off x="-40882" y="5391344"/>
            <a:ext cx="4224131" cy="4638204"/>
          </a:xfrm>
          <a:prstGeom prst="rect">
            <a:avLst/>
          </a:prstGeom>
        </p:spPr>
      </p:pic>
      <p:pic>
        <p:nvPicPr>
          <p:cNvPr id="7" name="Picture 6"/>
          <p:cNvPicPr>
            <a:picLocks noChangeAspect="1"/>
          </p:cNvPicPr>
          <p:nvPr/>
        </p:nvPicPr>
        <p:blipFill rotWithShape="1">
          <a:blip r:embed="rId3"/>
          <a:srcRect t="10208" b="48576"/>
          <a:stretch/>
        </p:blipFill>
        <p:spPr>
          <a:xfrm>
            <a:off x="11320670" y="1676400"/>
            <a:ext cx="4224131" cy="4145733"/>
          </a:xfrm>
          <a:prstGeom prst="rect">
            <a:avLst/>
          </a:prstGeom>
        </p:spPr>
      </p:pic>
      <p:pic>
        <p:nvPicPr>
          <p:cNvPr id="8" name="Content Placeholder 4"/>
          <p:cNvPicPr>
            <a:picLocks noChangeAspect="1"/>
          </p:cNvPicPr>
          <p:nvPr/>
        </p:nvPicPr>
        <p:blipFill rotWithShape="1">
          <a:blip r:embed="rId4"/>
          <a:srcRect l="55270" r="975"/>
          <a:stretch/>
        </p:blipFill>
        <p:spPr>
          <a:xfrm>
            <a:off x="5440681" y="0"/>
            <a:ext cx="5489982" cy="4978559"/>
          </a:xfrm>
          <a:prstGeom prst="rect">
            <a:avLst/>
          </a:prstGeom>
        </p:spPr>
      </p:pic>
      <p:pic>
        <p:nvPicPr>
          <p:cNvPr id="9" name="Picture 8"/>
          <p:cNvPicPr>
            <a:picLocks noChangeAspect="1"/>
          </p:cNvPicPr>
          <p:nvPr/>
        </p:nvPicPr>
        <p:blipFill rotWithShape="1">
          <a:blip r:embed="rId2"/>
          <a:srcRect l="56091"/>
          <a:stretch/>
        </p:blipFill>
        <p:spPr>
          <a:xfrm>
            <a:off x="9326880" y="5029200"/>
            <a:ext cx="5480467" cy="5029200"/>
          </a:xfrm>
          <a:prstGeom prst="rect">
            <a:avLst/>
          </a:prstGeom>
        </p:spPr>
      </p:pic>
      <p:pic>
        <p:nvPicPr>
          <p:cNvPr id="12" name="Content Placeholder 4"/>
          <p:cNvPicPr>
            <a:picLocks noChangeAspect="1"/>
          </p:cNvPicPr>
          <p:nvPr/>
        </p:nvPicPr>
        <p:blipFill rotWithShape="1">
          <a:blip r:embed="rId4"/>
          <a:srcRect l="783" t="-613" r="55462" b="613"/>
          <a:stretch/>
        </p:blipFill>
        <p:spPr>
          <a:xfrm>
            <a:off x="1" y="6964"/>
            <a:ext cx="5489982" cy="4978559"/>
          </a:xfrm>
          <a:prstGeom prst="rect">
            <a:avLst/>
          </a:prstGeom>
        </p:spPr>
      </p:pic>
    </p:spTree>
    <p:extLst>
      <p:ext uri="{BB962C8B-B14F-4D97-AF65-F5344CB8AC3E}">
        <p14:creationId xmlns:p14="http://schemas.microsoft.com/office/powerpoint/2010/main" val="1494276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3990320" cy="1676400"/>
          </a:xfrm>
        </p:spPr>
        <p:txBody>
          <a:bodyPr>
            <a:normAutofit/>
          </a:bodyPr>
          <a:lstStyle/>
          <a:p>
            <a:r>
              <a:rPr lang="en-US" dirty="0">
                <a:solidFill>
                  <a:srgbClr val="17375E"/>
                </a:solidFill>
              </a:rPr>
              <a:t>Using Google to Monitor the Flu</a:t>
            </a:r>
          </a:p>
        </p:txBody>
      </p:sp>
      <p:pic>
        <p:nvPicPr>
          <p:cNvPr id="4" name="Picture 3"/>
          <p:cNvPicPr>
            <a:picLocks noChangeAspect="1"/>
          </p:cNvPicPr>
          <p:nvPr/>
        </p:nvPicPr>
        <p:blipFill>
          <a:blip r:embed="rId2"/>
          <a:stretch>
            <a:fillRect/>
          </a:stretch>
        </p:blipFill>
        <p:spPr>
          <a:xfrm>
            <a:off x="304800" y="2667000"/>
            <a:ext cx="15188313" cy="6146800"/>
          </a:xfrm>
          <a:prstGeom prst="rect">
            <a:avLst/>
          </a:prstGeom>
        </p:spPr>
      </p:pic>
      <p:pic>
        <p:nvPicPr>
          <p:cNvPr id="5" name="Picture 4"/>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3107654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bwMode="auto">
          <a:xfrm>
            <a:off x="0" y="2070847"/>
            <a:ext cx="15156180" cy="7428753"/>
          </a:xfrm>
          <a:prstGeom prst="rect">
            <a:avLst/>
          </a:prstGeom>
          <a:noFill/>
          <a:ln w="38100">
            <a:no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46251" tIns="73124" rIns="146251" bIns="73124"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algn="l" defTabSz="655843">
              <a:defRPr/>
            </a:pPr>
            <a:endParaRPr lang="en-US" sz="3900" dirty="0">
              <a:solidFill>
                <a:prstClr val="black"/>
              </a:solidFill>
              <a:latin typeface="Calibri"/>
            </a:endParaRPr>
          </a:p>
        </p:txBody>
      </p:sp>
      <p:pic>
        <p:nvPicPr>
          <p:cNvPr id="8" name="Picture 7"/>
          <p:cNvPicPr>
            <a:picLocks noChangeAspect="1"/>
          </p:cNvPicPr>
          <p:nvPr/>
        </p:nvPicPr>
        <p:blipFill rotWithShape="1">
          <a:blip r:embed="rId2" cstate="print"/>
          <a:srcRect l="38440" t="32425" r="37780" b="61234"/>
          <a:stretch/>
        </p:blipFill>
        <p:spPr>
          <a:xfrm>
            <a:off x="1943100" y="4470400"/>
            <a:ext cx="6217920" cy="894083"/>
          </a:xfrm>
          <a:prstGeom prst="rect">
            <a:avLst/>
          </a:prstGeom>
        </p:spPr>
      </p:pic>
      <p:sp>
        <p:nvSpPr>
          <p:cNvPr id="5" name="Title 1"/>
          <p:cNvSpPr txBox="1">
            <a:spLocks/>
          </p:cNvSpPr>
          <p:nvPr/>
        </p:nvSpPr>
        <p:spPr bwMode="auto">
          <a:xfrm>
            <a:off x="-353291" y="295835"/>
            <a:ext cx="16086513" cy="55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46251" tIns="73124" rIns="146251" bIns="73124"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defTabSz="655843"/>
            <a:endParaRPr lang="en-US" sz="5200" dirty="0">
              <a:solidFill>
                <a:srgbClr val="1F497D"/>
              </a:solidFill>
              <a:latin typeface="Calibri"/>
            </a:endParaRPr>
          </a:p>
        </p:txBody>
      </p:sp>
      <p:sp>
        <p:nvSpPr>
          <p:cNvPr id="4" name="Rectangle 3"/>
          <p:cNvSpPr/>
          <p:nvPr/>
        </p:nvSpPr>
        <p:spPr>
          <a:xfrm>
            <a:off x="-76200" y="2235204"/>
            <a:ext cx="7383780" cy="2240557"/>
          </a:xfrm>
          <a:prstGeom prst="rect">
            <a:avLst/>
          </a:prstGeom>
        </p:spPr>
        <p:txBody>
          <a:bodyPr wrap="square" lIns="146251" tIns="73124" rIns="146251" bIns="73124">
            <a:spAutoFit/>
          </a:bodyPr>
          <a:lstStyle/>
          <a:p>
            <a:pPr algn="just" defTabSz="655843"/>
            <a:r>
              <a:rPr lang="en-US" sz="2900" b="1" dirty="0">
                <a:solidFill>
                  <a:srgbClr val="17375E"/>
                </a:solidFill>
                <a:latin typeface="Calibri"/>
                <a:cs typeface="Calibri"/>
              </a:rPr>
              <a:t>Global Cancer Map (GCM) Data:</a:t>
            </a:r>
            <a:r>
              <a:rPr lang="en-US" sz="3200" b="1" dirty="0">
                <a:solidFill>
                  <a:srgbClr val="17375E"/>
                </a:solidFill>
                <a:latin typeface="Calibri"/>
                <a:cs typeface="Calibri"/>
              </a:rPr>
              <a:t> </a:t>
            </a:r>
            <a:r>
              <a:rPr lang="en-US" sz="2600" b="1" dirty="0">
                <a:solidFill>
                  <a:srgbClr val="17375E"/>
                </a:solidFill>
                <a:latin typeface="Calibri"/>
                <a:cs typeface="Calibri"/>
              </a:rPr>
              <a:t>218</a:t>
            </a:r>
            <a:r>
              <a:rPr lang="en-US" sz="2600" dirty="0">
                <a:solidFill>
                  <a:srgbClr val="17375E"/>
                </a:solidFill>
                <a:latin typeface="Calibri"/>
                <a:cs typeface="Calibri"/>
              </a:rPr>
              <a:t> tumor samples, spanning </a:t>
            </a:r>
            <a:r>
              <a:rPr lang="en-US" sz="2600" b="1" dirty="0">
                <a:solidFill>
                  <a:srgbClr val="17375E"/>
                </a:solidFill>
                <a:latin typeface="Calibri"/>
                <a:cs typeface="Calibri"/>
              </a:rPr>
              <a:t>14</a:t>
            </a:r>
            <a:r>
              <a:rPr lang="en-US" sz="2600" dirty="0">
                <a:solidFill>
                  <a:srgbClr val="17375E"/>
                </a:solidFill>
                <a:latin typeface="Calibri"/>
                <a:cs typeface="Calibri"/>
              </a:rPr>
              <a:t> common tumor types, and </a:t>
            </a:r>
            <a:r>
              <a:rPr lang="en-US" sz="2600" b="1" dirty="0">
                <a:solidFill>
                  <a:srgbClr val="17375E"/>
                </a:solidFill>
                <a:latin typeface="Calibri"/>
                <a:cs typeface="Calibri"/>
              </a:rPr>
              <a:t>90</a:t>
            </a:r>
            <a:r>
              <a:rPr lang="en-US" sz="2600" dirty="0">
                <a:solidFill>
                  <a:srgbClr val="17375E"/>
                </a:solidFill>
                <a:latin typeface="Calibri"/>
                <a:cs typeface="Calibri"/>
              </a:rPr>
              <a:t> normal tissue samples to oligonucleotide microarray gene expression analysis: </a:t>
            </a:r>
          </a:p>
          <a:p>
            <a:pPr algn="just" defTabSz="655843"/>
            <a:r>
              <a:rPr lang="en-US" sz="2600" b="1" dirty="0">
                <a:solidFill>
                  <a:srgbClr val="17375E"/>
                </a:solidFill>
                <a:latin typeface="Calibri"/>
                <a:cs typeface="Calibri"/>
              </a:rPr>
              <a:t>16,063 genes</a:t>
            </a:r>
          </a:p>
        </p:txBody>
      </p:sp>
      <p:sp>
        <p:nvSpPr>
          <p:cNvPr id="18" name="Rectangle 17"/>
          <p:cNvSpPr/>
          <p:nvPr/>
        </p:nvSpPr>
        <p:spPr>
          <a:xfrm>
            <a:off x="7383780" y="2235201"/>
            <a:ext cx="8161020" cy="2363667"/>
          </a:xfrm>
          <a:prstGeom prst="rect">
            <a:avLst/>
          </a:prstGeom>
        </p:spPr>
        <p:txBody>
          <a:bodyPr wrap="square" lIns="146251" tIns="73124" rIns="146251" bIns="73124">
            <a:spAutoFit/>
          </a:bodyPr>
          <a:lstStyle/>
          <a:p>
            <a:pPr algn="just" defTabSz="655843"/>
            <a:r>
              <a:rPr lang="en-US" sz="2900" b="1" dirty="0">
                <a:solidFill>
                  <a:srgbClr val="17375E"/>
                </a:solidFill>
                <a:latin typeface="Calibri"/>
                <a:cs typeface="Times New Roman"/>
              </a:rPr>
              <a:t>The Cancer Genome Atlas: </a:t>
            </a:r>
            <a:r>
              <a:rPr lang="en-US" sz="2300" dirty="0">
                <a:solidFill>
                  <a:srgbClr val="17375E"/>
                </a:solidFill>
                <a:latin typeface="Calibri"/>
                <a:cs typeface="Times New Roman"/>
              </a:rPr>
              <a:t>DNA methylation is an epigenetic mark which can be associated with transcriptional inactivity when located in promoter regions. Ovarian cancer study for  gene expression and methylation correlated values for </a:t>
            </a:r>
            <a:r>
              <a:rPr lang="en-US" sz="2300" b="1" dirty="0">
                <a:solidFill>
                  <a:srgbClr val="17375E"/>
                </a:solidFill>
                <a:latin typeface="Calibri"/>
                <a:cs typeface="Times New Roman"/>
              </a:rPr>
              <a:t>22,000 genes across 598 samples</a:t>
            </a:r>
          </a:p>
          <a:p>
            <a:pPr marL="457034" indent="-457034" defTabSz="655843">
              <a:buFont typeface="Arial"/>
              <a:buChar char="•"/>
            </a:pPr>
            <a:endParaRPr lang="en-US" sz="2300" dirty="0">
              <a:solidFill>
                <a:prstClr val="black"/>
              </a:solidFill>
              <a:latin typeface="Calibri"/>
            </a:endParaRPr>
          </a:p>
        </p:txBody>
      </p:sp>
      <p:pic>
        <p:nvPicPr>
          <p:cNvPr id="14" name="Picture 13"/>
          <p:cNvPicPr/>
          <p:nvPr/>
        </p:nvPicPr>
        <p:blipFill rotWithShape="1">
          <a:blip r:embed="rId3" cstate="print">
            <a:extLst>
              <a:ext uri="{28A0092B-C50C-407E-A947-70E740481C1C}">
                <a14:useLocalDpi xmlns:a14="http://schemas.microsoft.com/office/drawing/2010/main" val="0"/>
              </a:ext>
            </a:extLst>
          </a:blip>
          <a:srcRect l="39613" t="18148" r="8564" b="19629"/>
          <a:stretch/>
        </p:blipFill>
        <p:spPr bwMode="auto">
          <a:xfrm>
            <a:off x="8549644" y="4135120"/>
            <a:ext cx="7000487" cy="5140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xmlns=""/>
            </a:ext>
          </a:extLst>
        </p:spPr>
      </p:pic>
      <p:pic>
        <p:nvPicPr>
          <p:cNvPr id="49" name="Picture 48" descr="Screen Shot 2014-10-23 at 7.51.57 AM.png"/>
          <p:cNvPicPr>
            <a:picLocks noChangeAspect="1"/>
          </p:cNvPicPr>
          <p:nvPr/>
        </p:nvPicPr>
        <p:blipFill rotWithShape="1">
          <a:blip r:embed="rId4" cstate="print">
            <a:extLst>
              <a:ext uri="{28A0092B-C50C-407E-A947-70E740481C1C}">
                <a14:useLocalDpi xmlns:a14="http://schemas.microsoft.com/office/drawing/2010/main" val="0"/>
              </a:ext>
            </a:extLst>
          </a:blip>
          <a:srcRect l="20091" t="35714" r="56388" b="33492"/>
          <a:stretch/>
        </p:blipFill>
        <p:spPr>
          <a:xfrm>
            <a:off x="2849880" y="5364483"/>
            <a:ext cx="5696802" cy="4021609"/>
          </a:xfrm>
          <a:prstGeom prst="rect">
            <a:avLst/>
          </a:prstGeom>
        </p:spPr>
      </p:pic>
      <p:sp>
        <p:nvSpPr>
          <p:cNvPr id="2" name="Rectangle 1"/>
          <p:cNvSpPr/>
          <p:nvPr/>
        </p:nvSpPr>
        <p:spPr>
          <a:xfrm>
            <a:off x="0" y="5252721"/>
            <a:ext cx="3368040" cy="4152932"/>
          </a:xfrm>
          <a:prstGeom prst="rect">
            <a:avLst/>
          </a:prstGeom>
        </p:spPr>
        <p:txBody>
          <a:bodyPr wrap="square" lIns="146251" tIns="73124" rIns="146251" bIns="73124">
            <a:spAutoFit/>
          </a:bodyPr>
          <a:lstStyle/>
          <a:p>
            <a:pPr defTabSz="655843"/>
            <a:r>
              <a:rPr lang="en-US" sz="2600" b="1" dirty="0">
                <a:solidFill>
                  <a:srgbClr val="17375E"/>
                </a:solidFill>
                <a:latin typeface="Calibri"/>
                <a:cs typeface="Calibri"/>
              </a:rPr>
              <a:t>Cancer Cell Line Encyclopedia (CCLE) </a:t>
            </a:r>
            <a:r>
              <a:rPr lang="en-US" sz="2000" dirty="0">
                <a:solidFill>
                  <a:srgbClr val="17375E"/>
                </a:solidFill>
                <a:latin typeface="Calibri"/>
                <a:cs typeface="Calibri"/>
              </a:rPr>
              <a:t>: a compilation of gene expression, chromosomal copy number and massively parallel sequencing data from </a:t>
            </a:r>
            <a:r>
              <a:rPr lang="en-US" sz="2000" b="1" dirty="0">
                <a:solidFill>
                  <a:srgbClr val="17375E"/>
                </a:solidFill>
                <a:latin typeface="Calibri"/>
                <a:cs typeface="Calibri"/>
              </a:rPr>
              <a:t>947</a:t>
            </a:r>
            <a:r>
              <a:rPr lang="en-US" sz="2000" dirty="0">
                <a:solidFill>
                  <a:srgbClr val="17375E"/>
                </a:solidFill>
                <a:latin typeface="Calibri"/>
                <a:cs typeface="Calibri"/>
              </a:rPr>
              <a:t> human cancer cell lines. coupled with pharmacological profiles for </a:t>
            </a:r>
            <a:r>
              <a:rPr lang="en-US" sz="2000" b="1" dirty="0">
                <a:solidFill>
                  <a:srgbClr val="17375E"/>
                </a:solidFill>
                <a:latin typeface="Calibri"/>
                <a:cs typeface="Calibri"/>
              </a:rPr>
              <a:t>24</a:t>
            </a:r>
            <a:r>
              <a:rPr lang="en-US" sz="2000" dirty="0">
                <a:solidFill>
                  <a:srgbClr val="17375E"/>
                </a:solidFill>
                <a:latin typeface="Calibri"/>
                <a:cs typeface="Calibri"/>
              </a:rPr>
              <a:t> anticancer  drugs across </a:t>
            </a:r>
            <a:r>
              <a:rPr lang="en-US" sz="2000" b="1" dirty="0">
                <a:solidFill>
                  <a:srgbClr val="17375E"/>
                </a:solidFill>
                <a:latin typeface="Calibri"/>
                <a:cs typeface="Calibri"/>
              </a:rPr>
              <a:t>479</a:t>
            </a:r>
            <a:r>
              <a:rPr lang="en-US" sz="2000" dirty="0">
                <a:solidFill>
                  <a:srgbClr val="17375E"/>
                </a:solidFill>
                <a:latin typeface="Calibri"/>
                <a:cs typeface="Calibri"/>
              </a:rPr>
              <a:t> of  the cell lines: </a:t>
            </a:r>
            <a:r>
              <a:rPr lang="en-US" sz="2000" b="1" dirty="0">
                <a:solidFill>
                  <a:srgbClr val="17375E"/>
                </a:solidFill>
                <a:latin typeface="Calibri"/>
                <a:cs typeface="Calibri"/>
              </a:rPr>
              <a:t>18,897 genes</a:t>
            </a:r>
          </a:p>
        </p:txBody>
      </p:sp>
      <p:sp>
        <p:nvSpPr>
          <p:cNvPr id="12" name="Title 1"/>
          <p:cNvSpPr>
            <a:spLocks noGrp="1"/>
          </p:cNvSpPr>
          <p:nvPr>
            <p:ph type="title"/>
          </p:nvPr>
        </p:nvSpPr>
        <p:spPr>
          <a:xfrm>
            <a:off x="777240" y="152400"/>
            <a:ext cx="13395960" cy="1676400"/>
          </a:xfrm>
        </p:spPr>
        <p:txBody>
          <a:bodyPr>
            <a:noAutofit/>
          </a:bodyPr>
          <a:lstStyle/>
          <a:p>
            <a:r>
              <a:rPr lang="en-US" sz="5400" dirty="0">
                <a:solidFill>
                  <a:srgbClr val="17375E"/>
                </a:solidFill>
              </a:rPr>
              <a:t>Large-Scale Cancer Genomics </a:t>
            </a:r>
            <a:br>
              <a:rPr lang="en-US" sz="5400" dirty="0">
                <a:solidFill>
                  <a:srgbClr val="17375E"/>
                </a:solidFill>
              </a:rPr>
            </a:br>
            <a:r>
              <a:rPr lang="en-US" sz="5400" dirty="0">
                <a:solidFill>
                  <a:srgbClr val="17375E"/>
                </a:solidFill>
              </a:rPr>
              <a:t>(10MB per Sample </a:t>
            </a:r>
            <a:r>
              <a:rPr lang="mr-IN" sz="5400" dirty="0">
                <a:solidFill>
                  <a:srgbClr val="17375E"/>
                </a:solidFill>
              </a:rPr>
              <a:t>–</a:t>
            </a:r>
            <a:r>
              <a:rPr lang="en-US" sz="5400" dirty="0">
                <a:solidFill>
                  <a:srgbClr val="17375E"/>
                </a:solidFill>
              </a:rPr>
              <a:t> 10’s of GBs per dataset)</a:t>
            </a:r>
          </a:p>
        </p:txBody>
      </p:sp>
      <p:pic>
        <p:nvPicPr>
          <p:cNvPr id="13" name="Picture 12"/>
          <p:cNvPicPr>
            <a:picLocks noChangeAspect="1"/>
          </p:cNvPicPr>
          <p:nvPr/>
        </p:nvPicPr>
        <p:blipFill>
          <a:blip r:embed="rId5"/>
          <a:stretch>
            <a:fillRect/>
          </a:stretch>
        </p:blipFill>
        <p:spPr>
          <a:xfrm>
            <a:off x="13716000" y="304800"/>
            <a:ext cx="1270000" cy="952500"/>
          </a:xfrm>
          <a:prstGeom prst="rect">
            <a:avLst/>
          </a:prstGeom>
        </p:spPr>
      </p:pic>
      <p:cxnSp>
        <p:nvCxnSpPr>
          <p:cNvPr id="15" name="Straight Connector 1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
        <p:nvSpPr>
          <p:cNvPr id="3" name="TextBox 2"/>
          <p:cNvSpPr txBox="1"/>
          <p:nvPr/>
        </p:nvSpPr>
        <p:spPr>
          <a:xfrm>
            <a:off x="2971800" y="4114800"/>
            <a:ext cx="4953000" cy="384721"/>
          </a:xfrm>
          <a:prstGeom prst="rect">
            <a:avLst/>
          </a:prstGeom>
          <a:noFill/>
        </p:spPr>
        <p:txBody>
          <a:bodyPr wrap="square" rtlCol="0">
            <a:spAutoFit/>
          </a:bodyPr>
          <a:lstStyle/>
          <a:p>
            <a:r>
              <a:rPr lang="en-US" dirty="0"/>
              <a:t>218 Tumor Samples and 16,6063 genes</a:t>
            </a:r>
          </a:p>
        </p:txBody>
      </p:sp>
    </p:spTree>
    <p:extLst>
      <p:ext uri="{BB962C8B-B14F-4D97-AF65-F5344CB8AC3E}">
        <p14:creationId xmlns:p14="http://schemas.microsoft.com/office/powerpoint/2010/main" val="1331267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p:cNvPicPr>
            <a:picLocks noChangeAspect="1"/>
          </p:cNvPicPr>
          <p:nvPr/>
        </p:nvPicPr>
        <p:blipFill>
          <a:blip r:embed="rId2" cstate="print"/>
          <a:stretch>
            <a:fillRect/>
          </a:stretch>
        </p:blipFill>
        <p:spPr>
          <a:xfrm>
            <a:off x="11010900" y="2458720"/>
            <a:ext cx="4533900" cy="1442402"/>
          </a:xfrm>
          <a:prstGeom prst="rect">
            <a:avLst/>
          </a:prstGeom>
        </p:spPr>
      </p:pic>
      <p:sp>
        <p:nvSpPr>
          <p:cNvPr id="103" name="Subtitle 2"/>
          <p:cNvSpPr txBox="1">
            <a:spLocks/>
          </p:cNvSpPr>
          <p:nvPr/>
        </p:nvSpPr>
        <p:spPr bwMode="auto">
          <a:xfrm>
            <a:off x="0" y="1005840"/>
            <a:ext cx="15544800" cy="8829040"/>
          </a:xfrm>
          <a:prstGeom prst="rect">
            <a:avLst/>
          </a:prstGeom>
          <a:noFill/>
          <a:ln w="38100">
            <a:no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46251" tIns="73124" rIns="146251" bIns="73124"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fontAlgn="base">
              <a:spcBef>
                <a:spcPct val="20000"/>
              </a:spcBef>
              <a:spcAft>
                <a:spcPct val="0"/>
              </a:spcAft>
              <a:buNone/>
              <a:defRPr sz="2000">
                <a:solidFill>
                  <a:schemeClr val="tx1"/>
                </a:solidFill>
                <a:latin typeface="+mn-lt"/>
              </a:defRPr>
            </a:lvl6pPr>
            <a:lvl7pPr marL="2743200" indent="0" algn="ctr" rtl="0" fontAlgn="base">
              <a:spcBef>
                <a:spcPct val="20000"/>
              </a:spcBef>
              <a:spcAft>
                <a:spcPct val="0"/>
              </a:spcAft>
              <a:buNone/>
              <a:defRPr sz="2000">
                <a:solidFill>
                  <a:schemeClr val="tx1"/>
                </a:solidFill>
                <a:latin typeface="+mn-lt"/>
              </a:defRPr>
            </a:lvl7pPr>
            <a:lvl8pPr marL="3200400" indent="0" algn="ctr" rtl="0" fontAlgn="base">
              <a:spcBef>
                <a:spcPct val="20000"/>
              </a:spcBef>
              <a:spcAft>
                <a:spcPct val="0"/>
              </a:spcAft>
              <a:buNone/>
              <a:defRPr sz="2000">
                <a:solidFill>
                  <a:schemeClr val="tx1"/>
                </a:solidFill>
                <a:latin typeface="+mn-lt"/>
              </a:defRPr>
            </a:lvl8pPr>
            <a:lvl9pPr marL="3657600" indent="0" algn="ctr" rtl="0" fontAlgn="base">
              <a:spcBef>
                <a:spcPct val="20000"/>
              </a:spcBef>
              <a:spcAft>
                <a:spcPct val="0"/>
              </a:spcAft>
              <a:buNone/>
              <a:defRPr sz="2000">
                <a:solidFill>
                  <a:schemeClr val="tx1"/>
                </a:solidFill>
                <a:latin typeface="+mn-lt"/>
              </a:defRPr>
            </a:lvl9pPr>
          </a:lstStyle>
          <a:p>
            <a:pPr algn="l" defTabSz="655843">
              <a:defRPr/>
            </a:pPr>
            <a:r>
              <a:rPr lang="en-US" b="1" dirty="0">
                <a:solidFill>
                  <a:srgbClr val="17375E"/>
                </a:solidFill>
                <a:latin typeface="Calibri"/>
              </a:rPr>
              <a:t>Genomic Signal Processing: </a:t>
            </a:r>
            <a:r>
              <a:rPr lang="en-US" sz="2600" dirty="0">
                <a:solidFill>
                  <a:srgbClr val="17375E"/>
                </a:solidFill>
                <a:latin typeface="Calibri"/>
              </a:rPr>
              <a:t>is a </a:t>
            </a:r>
            <a:r>
              <a:rPr lang="en-US" sz="2600" b="1" dirty="0">
                <a:solidFill>
                  <a:srgbClr val="17375E"/>
                </a:solidFill>
                <a:latin typeface="Calibri"/>
              </a:rPr>
              <a:t>genomic data mining process </a:t>
            </a:r>
            <a:r>
              <a:rPr lang="en-US" sz="2600" dirty="0">
                <a:solidFill>
                  <a:srgbClr val="17375E"/>
                </a:solidFill>
                <a:latin typeface="Calibri"/>
              </a:rPr>
              <a:t>which involves uncovering patterns, associations, anomalies, and statistically significant structures and events in genetics and genomics data </a:t>
            </a:r>
          </a:p>
          <a:p>
            <a:pPr algn="l" defTabSz="655843">
              <a:defRPr/>
            </a:pPr>
            <a:endParaRPr lang="en-US" sz="3900" dirty="0">
              <a:solidFill>
                <a:prstClr val="black"/>
              </a:solidFill>
              <a:latin typeface="Calibri"/>
            </a:endParaRPr>
          </a:p>
        </p:txBody>
      </p:sp>
      <p:grpSp>
        <p:nvGrpSpPr>
          <p:cNvPr id="99" name="Group 98"/>
          <p:cNvGrpSpPr/>
          <p:nvPr/>
        </p:nvGrpSpPr>
        <p:grpSpPr>
          <a:xfrm>
            <a:off x="129540" y="2280944"/>
            <a:ext cx="6347460" cy="4246880"/>
            <a:chOff x="-152400" y="228600"/>
            <a:chExt cx="4888279" cy="3733800"/>
          </a:xfrm>
        </p:grpSpPr>
        <p:pic>
          <p:nvPicPr>
            <p:cNvPr id="11" name="Picture 10" descr="2437_dna_450_v2.jpg"/>
            <p:cNvPicPr>
              <a:picLocks noChangeAspect="1"/>
            </p:cNvPicPr>
            <p:nvPr/>
          </p:nvPicPr>
          <p:blipFill rotWithShape="1">
            <a:blip r:embed="rId3" cstate="print">
              <a:extLst>
                <a:ext uri="{28A0092B-C50C-407E-A947-70E740481C1C}">
                  <a14:useLocalDpi xmlns:a14="http://schemas.microsoft.com/office/drawing/2010/main" val="0"/>
                </a:ext>
              </a:extLst>
            </a:blip>
            <a:srcRect l="23473"/>
            <a:stretch/>
          </p:blipFill>
          <p:spPr>
            <a:xfrm>
              <a:off x="1245012" y="228600"/>
              <a:ext cx="3490867" cy="3733800"/>
            </a:xfrm>
            <a:prstGeom prst="rect">
              <a:avLst/>
            </a:prstGeom>
          </p:spPr>
        </p:pic>
        <p:pic>
          <p:nvPicPr>
            <p:cNvPr id="12" name="Picture 11" descr="2437_dna_450_v2.jpg"/>
            <p:cNvPicPr>
              <a:picLocks noChangeAspect="1"/>
            </p:cNvPicPr>
            <p:nvPr/>
          </p:nvPicPr>
          <p:blipFill rotWithShape="1">
            <a:blip r:embed="rId3" cstate="print">
              <a:extLst>
                <a:ext uri="{28A0092B-C50C-407E-A947-70E740481C1C}">
                  <a14:useLocalDpi xmlns:a14="http://schemas.microsoft.com/office/drawing/2010/main" val="0"/>
                </a:ext>
              </a:extLst>
            </a:blip>
            <a:srcRect t="20623" r="76745" b="62177"/>
            <a:stretch/>
          </p:blipFill>
          <p:spPr>
            <a:xfrm>
              <a:off x="204788" y="1016211"/>
              <a:ext cx="1060819" cy="642199"/>
            </a:xfrm>
            <a:prstGeom prst="rect">
              <a:avLst/>
            </a:prstGeom>
          </p:spPr>
        </p:pic>
        <p:pic>
          <p:nvPicPr>
            <p:cNvPr id="9" name="Picture 8"/>
            <p:cNvPicPr>
              <a:picLocks noChangeAspect="1"/>
            </p:cNvPicPr>
            <p:nvPr/>
          </p:nvPicPr>
          <p:blipFill>
            <a:blip r:embed="rId4" cstate="print"/>
            <a:stretch>
              <a:fillRect/>
            </a:stretch>
          </p:blipFill>
          <p:spPr>
            <a:xfrm>
              <a:off x="-152400" y="1151346"/>
              <a:ext cx="2048900" cy="2770282"/>
            </a:xfrm>
            <a:prstGeom prst="rect">
              <a:avLst/>
            </a:prstGeom>
          </p:spPr>
        </p:pic>
      </p:grpSp>
      <p:pic>
        <p:nvPicPr>
          <p:cNvPr id="19" name="Picture 18" descr="Screen Shot 2014-12-03 at 3.03.44 AM.png"/>
          <p:cNvPicPr>
            <a:picLocks noChangeAspect="1"/>
          </p:cNvPicPr>
          <p:nvPr/>
        </p:nvPicPr>
        <p:blipFill rotWithShape="1">
          <a:blip r:embed="rId5" cstate="print">
            <a:extLst>
              <a:ext uri="{28A0092B-C50C-407E-A947-70E740481C1C}">
                <a14:useLocalDpi xmlns:a14="http://schemas.microsoft.com/office/drawing/2010/main" val="0"/>
              </a:ext>
            </a:extLst>
          </a:blip>
          <a:srcRect l="21011" t="26463" r="21300" b="29667"/>
          <a:stretch/>
        </p:blipFill>
        <p:spPr>
          <a:xfrm>
            <a:off x="129542" y="8046720"/>
            <a:ext cx="4508232" cy="1848554"/>
          </a:xfrm>
          <a:prstGeom prst="rect">
            <a:avLst/>
          </a:prstGeom>
        </p:spPr>
      </p:pic>
      <p:pic>
        <p:nvPicPr>
          <p:cNvPr id="20" name="Picture 19"/>
          <p:cNvPicPr>
            <a:picLocks noChangeAspect="1"/>
          </p:cNvPicPr>
          <p:nvPr/>
        </p:nvPicPr>
        <p:blipFill>
          <a:blip r:embed="rId6" cstate="print"/>
          <a:stretch>
            <a:fillRect/>
          </a:stretch>
        </p:blipFill>
        <p:spPr>
          <a:xfrm>
            <a:off x="11788144" y="2417396"/>
            <a:ext cx="3317239" cy="2545788"/>
          </a:xfrm>
          <a:prstGeom prst="rect">
            <a:avLst/>
          </a:prstGeom>
        </p:spPr>
      </p:pic>
      <p:pic>
        <p:nvPicPr>
          <p:cNvPr id="96" name="Picture 95"/>
          <p:cNvPicPr>
            <a:picLocks noChangeAspect="1"/>
          </p:cNvPicPr>
          <p:nvPr/>
        </p:nvPicPr>
        <p:blipFill>
          <a:blip r:embed="rId7" cstate="print"/>
          <a:stretch>
            <a:fillRect/>
          </a:stretch>
        </p:blipFill>
        <p:spPr>
          <a:xfrm>
            <a:off x="11788144" y="4739664"/>
            <a:ext cx="3644505" cy="1685216"/>
          </a:xfrm>
          <a:prstGeom prst="rect">
            <a:avLst/>
          </a:prstGeom>
        </p:spPr>
      </p:pic>
      <p:pic>
        <p:nvPicPr>
          <p:cNvPr id="97" name="Picture 96"/>
          <p:cNvPicPr>
            <a:picLocks noChangeAspect="1"/>
          </p:cNvPicPr>
          <p:nvPr/>
        </p:nvPicPr>
        <p:blipFill rotWithShape="1">
          <a:blip r:embed="rId8" cstate="print"/>
          <a:srcRect b="3448"/>
          <a:stretch/>
        </p:blipFill>
        <p:spPr>
          <a:xfrm>
            <a:off x="4792980" y="6817360"/>
            <a:ext cx="5008880" cy="3129280"/>
          </a:xfrm>
          <a:prstGeom prst="rect">
            <a:avLst/>
          </a:prstGeom>
        </p:spPr>
      </p:pic>
      <p:pic>
        <p:nvPicPr>
          <p:cNvPr id="100" name="Picture 99"/>
          <p:cNvPicPr>
            <a:picLocks noChangeAspect="1"/>
          </p:cNvPicPr>
          <p:nvPr/>
        </p:nvPicPr>
        <p:blipFill>
          <a:blip r:embed="rId9" cstate="print"/>
          <a:stretch>
            <a:fillRect/>
          </a:stretch>
        </p:blipFill>
        <p:spPr>
          <a:xfrm>
            <a:off x="129542" y="6817360"/>
            <a:ext cx="5085756" cy="1341120"/>
          </a:xfrm>
          <a:prstGeom prst="rect">
            <a:avLst/>
          </a:prstGeom>
        </p:spPr>
      </p:pic>
      <p:pic>
        <p:nvPicPr>
          <p:cNvPr id="101" name="Picture 100"/>
          <p:cNvPicPr>
            <a:picLocks noChangeAspect="1"/>
          </p:cNvPicPr>
          <p:nvPr/>
        </p:nvPicPr>
        <p:blipFill>
          <a:blip r:embed="rId10" cstate="print"/>
          <a:stretch>
            <a:fillRect/>
          </a:stretch>
        </p:blipFill>
        <p:spPr>
          <a:xfrm>
            <a:off x="7341640" y="4069105"/>
            <a:ext cx="2722562" cy="2053772"/>
          </a:xfrm>
          <a:prstGeom prst="rect">
            <a:avLst/>
          </a:prstGeom>
        </p:spPr>
      </p:pic>
      <p:pic>
        <p:nvPicPr>
          <p:cNvPr id="102" name="Picture 101"/>
          <p:cNvPicPr>
            <a:picLocks noChangeAspect="1"/>
          </p:cNvPicPr>
          <p:nvPr/>
        </p:nvPicPr>
        <p:blipFill>
          <a:blip r:embed="rId11" cstate="print">
            <a:extLst>
              <a:ext uri="{BEBA8EAE-BF5A-486C-A8C5-ECC9F3942E4B}">
                <a14:imgProps xmlns:a14="http://schemas.microsoft.com/office/drawing/2010/main">
                  <a14:imgLayer r:embed="rId12">
                    <a14:imgEffect>
                      <a14:backgroundRemoval t="10000" b="90000" l="7190" r="90000">
                        <a14:foregroundMark x1="7190" y1="54118" x2="7190" y2="54118"/>
                      </a14:backgroundRemoval>
                    </a14:imgEffect>
                  </a14:imgLayer>
                </a14:imgProps>
              </a:ext>
            </a:extLst>
          </a:blip>
          <a:stretch>
            <a:fillRect/>
          </a:stretch>
        </p:blipFill>
        <p:spPr>
          <a:xfrm rot="562712">
            <a:off x="6839548" y="1822221"/>
            <a:ext cx="4887021" cy="2369465"/>
          </a:xfrm>
          <a:prstGeom prst="rect">
            <a:avLst/>
          </a:prstGeom>
        </p:spPr>
      </p:pic>
      <p:sp>
        <p:nvSpPr>
          <p:cNvPr id="104" name="Title 1"/>
          <p:cNvSpPr txBox="1">
            <a:spLocks/>
          </p:cNvSpPr>
          <p:nvPr/>
        </p:nvSpPr>
        <p:spPr bwMode="auto">
          <a:xfrm>
            <a:off x="-381000" y="304800"/>
            <a:ext cx="15544800" cy="55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46251" tIns="73124" rIns="146251" bIns="73124"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defTabSz="655843"/>
            <a:r>
              <a:rPr lang="en-US" sz="5200" dirty="0">
                <a:solidFill>
                  <a:srgbClr val="17375E"/>
                </a:solidFill>
                <a:latin typeface="Calibri"/>
              </a:rPr>
              <a:t>GENOMIC SIGNAL PROCESSING ANALYSIS</a:t>
            </a:r>
          </a:p>
        </p:txBody>
      </p:sp>
      <p:sp>
        <p:nvSpPr>
          <p:cNvPr id="105" name="Rectangle 104"/>
          <p:cNvSpPr/>
          <p:nvPr/>
        </p:nvSpPr>
        <p:spPr>
          <a:xfrm>
            <a:off x="7503081" y="2392704"/>
            <a:ext cx="8031480" cy="4470400"/>
          </a:xfrm>
          <a:prstGeom prst="rect">
            <a:avLst/>
          </a:prstGeom>
          <a:solidFill>
            <a:schemeClr val="accent6">
              <a:alpha val="9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106" name="Rectangle 105"/>
          <p:cNvSpPr/>
          <p:nvPr/>
        </p:nvSpPr>
        <p:spPr>
          <a:xfrm>
            <a:off x="0" y="1945664"/>
            <a:ext cx="7383780" cy="4470400"/>
          </a:xfrm>
          <a:prstGeom prst="rect">
            <a:avLst/>
          </a:prstGeom>
          <a:solidFill>
            <a:schemeClr val="accent3">
              <a:alpha val="9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107" name="Rectangle 106"/>
          <p:cNvSpPr/>
          <p:nvPr/>
        </p:nvSpPr>
        <p:spPr>
          <a:xfrm>
            <a:off x="0" y="6370320"/>
            <a:ext cx="4404360" cy="3688080"/>
          </a:xfrm>
          <a:prstGeom prst="rect">
            <a:avLst/>
          </a:prstGeom>
          <a:gradFill flip="none" rotWithShape="1">
            <a:gsLst>
              <a:gs pos="0">
                <a:schemeClr val="accent4">
                  <a:shade val="51000"/>
                  <a:satMod val="130000"/>
                  <a:alpha val="11000"/>
                </a:schemeClr>
              </a:gs>
              <a:gs pos="80000">
                <a:schemeClr val="accent4">
                  <a:shade val="93000"/>
                  <a:satMod val="130000"/>
                  <a:alpha val="11000"/>
                </a:schemeClr>
              </a:gs>
              <a:gs pos="100000">
                <a:schemeClr val="accent4">
                  <a:shade val="94000"/>
                  <a:satMod val="135000"/>
                  <a:alpha val="11000"/>
                </a:schemeClr>
              </a:gs>
            </a:gsLst>
            <a:lin ang="16200000" scaled="0"/>
            <a:tileRect/>
          </a:gradFill>
          <a:ln/>
        </p:spPr>
        <p:style>
          <a:lnRef idx="0">
            <a:schemeClr val="accent4"/>
          </a:lnRef>
          <a:fillRef idx="3">
            <a:schemeClr val="accent4"/>
          </a:fillRef>
          <a:effectRef idx="3">
            <a:schemeClr val="accent4"/>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108" name="Rectangle 107"/>
          <p:cNvSpPr/>
          <p:nvPr/>
        </p:nvSpPr>
        <p:spPr>
          <a:xfrm>
            <a:off x="4533900" y="6370320"/>
            <a:ext cx="5181600" cy="3688080"/>
          </a:xfrm>
          <a:prstGeom prst="rect">
            <a:avLst/>
          </a:prstGeom>
          <a:gradFill flip="none" rotWithShape="1">
            <a:gsLst>
              <a:gs pos="0">
                <a:schemeClr val="accent6">
                  <a:shade val="51000"/>
                  <a:satMod val="130000"/>
                  <a:alpha val="10000"/>
                </a:schemeClr>
              </a:gs>
              <a:gs pos="80000">
                <a:schemeClr val="accent6">
                  <a:shade val="93000"/>
                  <a:satMod val="130000"/>
                  <a:alpha val="10000"/>
                </a:schemeClr>
              </a:gs>
              <a:gs pos="100000">
                <a:schemeClr val="accent6">
                  <a:shade val="94000"/>
                  <a:satMod val="135000"/>
                  <a:alpha val="10000"/>
                </a:schemeClr>
              </a:gs>
            </a:gsLst>
            <a:lin ang="16200000" scaled="0"/>
            <a:tileRect/>
          </a:gradFill>
          <a:ln/>
        </p:spPr>
        <p:style>
          <a:lnRef idx="0">
            <a:schemeClr val="accent6"/>
          </a:lnRef>
          <a:fillRef idx="3">
            <a:schemeClr val="accent6"/>
          </a:fillRef>
          <a:effectRef idx="3">
            <a:schemeClr val="accent6"/>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109" name="Rectangle 108"/>
          <p:cNvSpPr/>
          <p:nvPr/>
        </p:nvSpPr>
        <p:spPr>
          <a:xfrm>
            <a:off x="9845040" y="6336955"/>
            <a:ext cx="5699760" cy="3688080"/>
          </a:xfrm>
          <a:prstGeom prst="rect">
            <a:avLst/>
          </a:prstGeom>
          <a:gradFill flip="none" rotWithShape="1">
            <a:gsLst>
              <a:gs pos="0">
                <a:schemeClr val="accent5">
                  <a:shade val="51000"/>
                  <a:satMod val="130000"/>
                  <a:alpha val="9000"/>
                </a:schemeClr>
              </a:gs>
              <a:gs pos="80000">
                <a:schemeClr val="accent5">
                  <a:shade val="93000"/>
                  <a:satMod val="130000"/>
                  <a:alpha val="9000"/>
                </a:schemeClr>
              </a:gs>
              <a:gs pos="100000">
                <a:schemeClr val="accent5">
                  <a:shade val="94000"/>
                  <a:satMod val="135000"/>
                  <a:alpha val="9000"/>
                </a:schemeClr>
              </a:gs>
            </a:gsLst>
            <a:lin ang="16200000" scaled="0"/>
            <a:tileRect/>
          </a:gradFill>
          <a:ln/>
        </p:spPr>
        <p:style>
          <a:lnRef idx="0">
            <a:schemeClr val="accent5"/>
          </a:lnRef>
          <a:fillRef idx="3">
            <a:schemeClr val="accent5"/>
          </a:fillRef>
          <a:effectRef idx="3">
            <a:schemeClr val="accent5"/>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110" name="Rectangle 1137"/>
          <p:cNvSpPr>
            <a:spLocks noChangeArrowheads="1"/>
          </p:cNvSpPr>
          <p:nvPr/>
        </p:nvSpPr>
        <p:spPr bwMode="auto">
          <a:xfrm>
            <a:off x="0" y="1965937"/>
            <a:ext cx="7383780" cy="543686"/>
          </a:xfrm>
          <a:prstGeom prst="rect">
            <a:avLst/>
          </a:prstGeom>
          <a:ln/>
          <a:extLst/>
        </p:spPr>
        <p:style>
          <a:lnRef idx="0">
            <a:schemeClr val="accent3"/>
          </a:lnRef>
          <a:fillRef idx="3">
            <a:schemeClr val="accent3"/>
          </a:fillRef>
          <a:effectRef idx="3">
            <a:schemeClr val="accent3"/>
          </a:effectRef>
          <a:fontRef idx="minor">
            <a:schemeClr val="lt1"/>
          </a:fontRef>
        </p:style>
        <p:txBody>
          <a:bodyPr wrap="square" lIns="144729" tIns="71094" rIns="144729" bIns="71094">
            <a:spAutoFit/>
          </a:bodyPr>
          <a:lstStyle/>
          <a:p>
            <a:pPr algn="ctr" defTabSz="655843" eaLnBrk="0" hangingPunct="0"/>
            <a:r>
              <a:rPr lang="en-US" sz="2600" b="1" dirty="0">
                <a:solidFill>
                  <a:srgbClr val="17375E"/>
                </a:solidFill>
                <a:effectLst>
                  <a:outerShdw blurRad="38100" dist="38100" dir="2700000" algn="tl">
                    <a:srgbClr val="000000"/>
                  </a:outerShdw>
                </a:effectLst>
                <a:latin typeface="Arial Unicode MS" charset="0"/>
              </a:rPr>
              <a:t>Data Fusion and Sampling</a:t>
            </a:r>
          </a:p>
        </p:txBody>
      </p:sp>
      <p:sp>
        <p:nvSpPr>
          <p:cNvPr id="112" name="Rectangle 1137"/>
          <p:cNvSpPr>
            <a:spLocks noChangeArrowheads="1"/>
          </p:cNvSpPr>
          <p:nvPr/>
        </p:nvSpPr>
        <p:spPr bwMode="auto">
          <a:xfrm>
            <a:off x="7513320" y="1965937"/>
            <a:ext cx="8031480" cy="543686"/>
          </a:xfrm>
          <a:prstGeom prst="rect">
            <a:avLst/>
          </a:prstGeom>
          <a:ln/>
          <a:extLst/>
        </p:spPr>
        <p:style>
          <a:lnRef idx="0">
            <a:schemeClr val="accent1"/>
          </a:lnRef>
          <a:fillRef idx="3">
            <a:schemeClr val="accent1"/>
          </a:fillRef>
          <a:effectRef idx="3">
            <a:schemeClr val="accent1"/>
          </a:effectRef>
          <a:fontRef idx="minor">
            <a:schemeClr val="lt1"/>
          </a:fontRef>
        </p:style>
        <p:txBody>
          <a:bodyPr wrap="squar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Data Storage, Integration, and Representation</a:t>
            </a:r>
          </a:p>
        </p:txBody>
      </p:sp>
      <p:sp>
        <p:nvSpPr>
          <p:cNvPr id="113" name="Rectangle 1137"/>
          <p:cNvSpPr>
            <a:spLocks noChangeArrowheads="1"/>
          </p:cNvSpPr>
          <p:nvPr/>
        </p:nvSpPr>
        <p:spPr bwMode="auto">
          <a:xfrm>
            <a:off x="0" y="6416066"/>
            <a:ext cx="4404360" cy="543686"/>
          </a:xfrm>
          <a:prstGeom prst="rect">
            <a:avLst/>
          </a:prstGeom>
          <a:ln/>
          <a:extLst/>
        </p:spPr>
        <p:style>
          <a:lnRef idx="0">
            <a:schemeClr val="accent4"/>
          </a:lnRef>
          <a:fillRef idx="3">
            <a:schemeClr val="accent4"/>
          </a:fillRef>
          <a:effectRef idx="3">
            <a:schemeClr val="accent4"/>
          </a:effectRef>
          <a:fontRef idx="minor">
            <a:schemeClr val="lt1"/>
          </a:fontRef>
        </p:style>
        <p:txBody>
          <a:bodyPr wrap="squar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Signal Pre-Processing</a:t>
            </a:r>
          </a:p>
        </p:txBody>
      </p:sp>
      <p:sp>
        <p:nvSpPr>
          <p:cNvPr id="114" name="Rectangle 1137"/>
          <p:cNvSpPr>
            <a:spLocks noChangeArrowheads="1"/>
          </p:cNvSpPr>
          <p:nvPr/>
        </p:nvSpPr>
        <p:spPr bwMode="auto">
          <a:xfrm>
            <a:off x="4533900" y="6416068"/>
            <a:ext cx="5181600" cy="543686"/>
          </a:xfrm>
          <a:prstGeom prst="rect">
            <a:avLst/>
          </a:prstGeom>
          <a:ln/>
          <a:extLst/>
        </p:spPr>
        <p:style>
          <a:lnRef idx="0">
            <a:schemeClr val="accent6"/>
          </a:lnRef>
          <a:fillRef idx="3">
            <a:schemeClr val="accent6"/>
          </a:fillRef>
          <a:effectRef idx="3">
            <a:schemeClr val="accent6"/>
          </a:effectRef>
          <a:fontRef idx="minor">
            <a:schemeClr val="lt1"/>
          </a:fontRef>
        </p:style>
        <p:txBody>
          <a:bodyPr wrap="square" lIns="144729" tIns="71094" rIns="144729" bIns="71094">
            <a:spAutoFit/>
          </a:bodyPr>
          <a:lstStyle/>
          <a:p>
            <a:pPr algn="ctr" defTabSz="655843" eaLnBrk="0" hangingPunct="0"/>
            <a:r>
              <a:rPr lang="en-US" sz="2600" b="1" dirty="0" err="1">
                <a:solidFill>
                  <a:srgbClr val="000000"/>
                </a:solidFill>
                <a:effectLst>
                  <a:outerShdw blurRad="38100" dist="38100" dir="2700000" algn="tl">
                    <a:srgbClr val="000000"/>
                  </a:outerShdw>
                </a:effectLst>
                <a:latin typeface="Arial Unicode MS" charset="0"/>
              </a:rPr>
              <a:t>Denoising</a:t>
            </a:r>
            <a:r>
              <a:rPr lang="en-US" sz="2600" b="1" dirty="0">
                <a:solidFill>
                  <a:srgbClr val="000000"/>
                </a:solidFill>
                <a:effectLst>
                  <a:outerShdw blurRad="38100" dist="38100" dir="2700000" algn="tl">
                    <a:srgbClr val="000000"/>
                  </a:outerShdw>
                </a:effectLst>
                <a:latin typeface="Arial Unicode MS" charset="0"/>
              </a:rPr>
              <a:t> &amp; Feature Extraction</a:t>
            </a:r>
          </a:p>
        </p:txBody>
      </p:sp>
      <p:sp>
        <p:nvSpPr>
          <p:cNvPr id="115" name="Rectangle 1137"/>
          <p:cNvSpPr>
            <a:spLocks noChangeArrowheads="1"/>
          </p:cNvSpPr>
          <p:nvPr/>
        </p:nvSpPr>
        <p:spPr bwMode="auto">
          <a:xfrm>
            <a:off x="9845044" y="6416066"/>
            <a:ext cx="5699758" cy="543686"/>
          </a:xfrm>
          <a:prstGeom prst="rect">
            <a:avLst/>
          </a:prstGeom>
          <a:ln/>
          <a:extLst/>
        </p:spPr>
        <p:style>
          <a:lnRef idx="0">
            <a:schemeClr val="accent5"/>
          </a:lnRef>
          <a:fillRef idx="3">
            <a:schemeClr val="accent5"/>
          </a:fillRef>
          <a:effectRef idx="3">
            <a:schemeClr val="accent5"/>
          </a:effectRef>
          <a:fontRef idx="minor">
            <a:schemeClr val="lt1"/>
          </a:fontRef>
        </p:style>
        <p:txBody>
          <a:bodyPr wrap="squar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Classification and Validation</a:t>
            </a:r>
          </a:p>
        </p:txBody>
      </p:sp>
      <p:sp>
        <p:nvSpPr>
          <p:cNvPr id="3" name="Striped Right Arrow 2"/>
          <p:cNvSpPr/>
          <p:nvPr/>
        </p:nvSpPr>
        <p:spPr>
          <a:xfrm>
            <a:off x="6217920" y="3286784"/>
            <a:ext cx="2202180" cy="1229360"/>
          </a:xfrm>
          <a:prstGeom prst="stripedRightArrow">
            <a:avLst/>
          </a:prstGeom>
        </p:spPr>
        <p:style>
          <a:lnRef idx="1">
            <a:schemeClr val="accent1"/>
          </a:lnRef>
          <a:fillRef idx="3">
            <a:schemeClr val="accent1"/>
          </a:fillRef>
          <a:effectRef idx="2">
            <a:schemeClr val="accent1"/>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30" name="Striped Right Arrow 29"/>
          <p:cNvSpPr/>
          <p:nvPr/>
        </p:nvSpPr>
        <p:spPr>
          <a:xfrm>
            <a:off x="3756660" y="7711440"/>
            <a:ext cx="2202180" cy="1229360"/>
          </a:xfrm>
          <a:prstGeom prst="stripedRightArrow">
            <a:avLst/>
          </a:prstGeom>
        </p:spPr>
        <p:style>
          <a:lnRef idx="1">
            <a:schemeClr val="accent1"/>
          </a:lnRef>
          <a:fillRef idx="3">
            <a:schemeClr val="accent1"/>
          </a:fillRef>
          <a:effectRef idx="2">
            <a:schemeClr val="accent1"/>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5" name="Right Triangle 4"/>
          <p:cNvSpPr/>
          <p:nvPr/>
        </p:nvSpPr>
        <p:spPr>
          <a:xfrm rot="20113942">
            <a:off x="7638290" y="2422674"/>
            <a:ext cx="1943100" cy="2123440"/>
          </a:xfrm>
          <a:prstGeom prst="rtTriangle">
            <a:avLst/>
          </a:prstGeom>
          <a:gradFill flip="none" rotWithShape="1">
            <a:gsLst>
              <a:gs pos="0">
                <a:schemeClr val="accent1">
                  <a:shade val="51000"/>
                  <a:satMod val="130000"/>
                  <a:alpha val="36000"/>
                </a:schemeClr>
              </a:gs>
              <a:gs pos="80000">
                <a:schemeClr val="accent1">
                  <a:shade val="93000"/>
                  <a:satMod val="130000"/>
                  <a:alpha val="36000"/>
                </a:schemeClr>
              </a:gs>
              <a:gs pos="100000">
                <a:schemeClr val="accent1">
                  <a:shade val="94000"/>
                  <a:satMod val="135000"/>
                  <a:alpha val="36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pic>
        <p:nvPicPr>
          <p:cNvPr id="95" name="Picture 4" descr="C:\Users\testuser\AppData\Local\Temp\VMwareDnD\54408600\ICON_Kiosk_Q109_Comm_R2.png"/>
          <p:cNvPicPr>
            <a:picLocks noChangeAspect="1" noChangeArrowheads="1"/>
          </p:cNvPicPr>
          <p:nvPr/>
        </p:nvPicPr>
        <p:blipFill>
          <a:blip r:embed="rId13" cstate="print"/>
          <a:srcRect/>
          <a:stretch>
            <a:fillRect/>
          </a:stretch>
        </p:blipFill>
        <p:spPr bwMode="auto">
          <a:xfrm>
            <a:off x="9456420" y="3175028"/>
            <a:ext cx="1813560" cy="2990451"/>
          </a:xfrm>
          <a:prstGeom prst="rect">
            <a:avLst/>
          </a:prstGeom>
          <a:noFill/>
        </p:spPr>
      </p:pic>
      <p:sp>
        <p:nvSpPr>
          <p:cNvPr id="6" name="Rectangular Callout 5"/>
          <p:cNvSpPr/>
          <p:nvPr/>
        </p:nvSpPr>
        <p:spPr>
          <a:xfrm>
            <a:off x="11917680" y="2235200"/>
            <a:ext cx="3368040" cy="2570480"/>
          </a:xfrm>
          <a:prstGeom prst="wedgeRectCallout">
            <a:avLst>
              <a:gd name="adj1" fmla="val -91143"/>
              <a:gd name="adj2" fmla="val 20425"/>
            </a:avLst>
          </a:prstGeom>
          <a:gradFill flip="none" rotWithShape="1">
            <a:gsLst>
              <a:gs pos="0">
                <a:schemeClr val="accent1">
                  <a:shade val="51000"/>
                  <a:satMod val="130000"/>
                  <a:alpha val="10000"/>
                </a:schemeClr>
              </a:gs>
              <a:gs pos="80000">
                <a:schemeClr val="accent1">
                  <a:shade val="93000"/>
                  <a:satMod val="130000"/>
                  <a:alpha val="10000"/>
                </a:schemeClr>
              </a:gs>
              <a:gs pos="100000">
                <a:schemeClr val="accent1">
                  <a:shade val="94000"/>
                  <a:satMod val="135000"/>
                  <a:alpha val="1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35" name="Rectangular Callout 34"/>
          <p:cNvSpPr/>
          <p:nvPr/>
        </p:nvSpPr>
        <p:spPr>
          <a:xfrm>
            <a:off x="11788140" y="4739664"/>
            <a:ext cx="3368040" cy="1676400"/>
          </a:xfrm>
          <a:prstGeom prst="wedgeRectCallout">
            <a:avLst>
              <a:gd name="adj1" fmla="val -91660"/>
              <a:gd name="adj2" fmla="val -79734"/>
            </a:avLst>
          </a:prstGeom>
          <a:gradFill flip="none" rotWithShape="1">
            <a:gsLst>
              <a:gs pos="0">
                <a:schemeClr val="accent2">
                  <a:shade val="51000"/>
                  <a:satMod val="130000"/>
                  <a:alpha val="9000"/>
                </a:schemeClr>
              </a:gs>
              <a:gs pos="80000">
                <a:schemeClr val="accent2">
                  <a:shade val="93000"/>
                  <a:satMod val="130000"/>
                  <a:alpha val="9000"/>
                </a:schemeClr>
              </a:gs>
              <a:gs pos="100000">
                <a:schemeClr val="accent2">
                  <a:shade val="94000"/>
                  <a:satMod val="135000"/>
                  <a:alpha val="9000"/>
                </a:schemeClr>
              </a:gs>
            </a:gsLst>
            <a:lin ang="16200000" scaled="0"/>
            <a:tileRect/>
          </a:gradFill>
          <a:ln>
            <a:noFill/>
          </a:ln>
        </p:spPr>
        <p:style>
          <a:lnRef idx="1">
            <a:schemeClr val="accent2"/>
          </a:lnRef>
          <a:fillRef idx="3">
            <a:schemeClr val="accent2"/>
          </a:fillRef>
          <a:effectRef idx="2">
            <a:schemeClr val="accent2"/>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7" name="5-Point Star 6"/>
          <p:cNvSpPr/>
          <p:nvPr/>
        </p:nvSpPr>
        <p:spPr>
          <a:xfrm>
            <a:off x="129540" y="6080784"/>
            <a:ext cx="518160" cy="447040"/>
          </a:xfrm>
          <a:prstGeom prst="star5">
            <a:avLst/>
          </a:prstGeom>
        </p:spPr>
        <p:style>
          <a:lnRef idx="0">
            <a:schemeClr val="accent2"/>
          </a:lnRef>
          <a:fillRef idx="3">
            <a:schemeClr val="accent2"/>
          </a:fillRef>
          <a:effectRef idx="3">
            <a:schemeClr val="accent2"/>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38" name="5-Point Star 37"/>
          <p:cNvSpPr/>
          <p:nvPr/>
        </p:nvSpPr>
        <p:spPr>
          <a:xfrm>
            <a:off x="4663440" y="6080784"/>
            <a:ext cx="518160" cy="447040"/>
          </a:xfrm>
          <a:prstGeom prst="star5">
            <a:avLst/>
          </a:prstGeom>
        </p:spPr>
        <p:style>
          <a:lnRef idx="0">
            <a:schemeClr val="accent2"/>
          </a:lnRef>
          <a:fillRef idx="3">
            <a:schemeClr val="accent2"/>
          </a:fillRef>
          <a:effectRef idx="3">
            <a:schemeClr val="accent2"/>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39" name="Rectangle 1137"/>
          <p:cNvSpPr>
            <a:spLocks noChangeArrowheads="1"/>
          </p:cNvSpPr>
          <p:nvPr/>
        </p:nvSpPr>
        <p:spPr bwMode="auto">
          <a:xfrm>
            <a:off x="284071" y="6929120"/>
            <a:ext cx="718508" cy="543686"/>
          </a:xfrm>
          <a:prstGeom prst="rect">
            <a:avLst/>
          </a:prstGeom>
          <a:ln/>
          <a:extLst/>
        </p:spPr>
        <p:style>
          <a:lnRef idx="0">
            <a:schemeClr val="accent4"/>
          </a:lnRef>
          <a:fillRef idx="3">
            <a:schemeClr val="accent4"/>
          </a:fillRef>
          <a:effectRef idx="3">
            <a:schemeClr val="accent4"/>
          </a:effectRef>
          <a:fontRef idx="minor">
            <a:schemeClr val="lt1"/>
          </a:fontRef>
        </p:style>
        <p:txBody>
          <a:bodyPr wrap="non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1D</a:t>
            </a:r>
          </a:p>
        </p:txBody>
      </p:sp>
      <p:sp>
        <p:nvSpPr>
          <p:cNvPr id="40" name="Rectangle 1137"/>
          <p:cNvSpPr>
            <a:spLocks noChangeArrowheads="1"/>
          </p:cNvSpPr>
          <p:nvPr/>
        </p:nvSpPr>
        <p:spPr bwMode="auto">
          <a:xfrm>
            <a:off x="284071" y="8158480"/>
            <a:ext cx="718508" cy="543686"/>
          </a:xfrm>
          <a:prstGeom prst="rect">
            <a:avLst/>
          </a:prstGeom>
          <a:ln/>
          <a:extLst/>
        </p:spPr>
        <p:style>
          <a:lnRef idx="0">
            <a:schemeClr val="accent4"/>
          </a:lnRef>
          <a:fillRef idx="3">
            <a:schemeClr val="accent4"/>
          </a:fillRef>
          <a:effectRef idx="3">
            <a:schemeClr val="accent4"/>
          </a:effectRef>
          <a:fontRef idx="minor">
            <a:schemeClr val="lt1"/>
          </a:fontRef>
        </p:style>
        <p:txBody>
          <a:bodyPr wrap="non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2D</a:t>
            </a:r>
          </a:p>
        </p:txBody>
      </p:sp>
      <p:sp>
        <p:nvSpPr>
          <p:cNvPr id="41" name="Rectangle 1137"/>
          <p:cNvSpPr>
            <a:spLocks noChangeArrowheads="1"/>
          </p:cNvSpPr>
          <p:nvPr/>
        </p:nvSpPr>
        <p:spPr bwMode="auto">
          <a:xfrm>
            <a:off x="11813131" y="4069106"/>
            <a:ext cx="718508" cy="543686"/>
          </a:xfrm>
          <a:prstGeom prst="rect">
            <a:avLst/>
          </a:prstGeom>
          <a:ln/>
          <a:extLst/>
        </p:spPr>
        <p:style>
          <a:lnRef idx="0">
            <a:schemeClr val="accent1"/>
          </a:lnRef>
          <a:fillRef idx="3">
            <a:schemeClr val="accent1"/>
          </a:fillRef>
          <a:effectRef idx="3">
            <a:schemeClr val="accent1"/>
          </a:effectRef>
          <a:fontRef idx="minor">
            <a:schemeClr val="lt1"/>
          </a:fontRef>
        </p:style>
        <p:txBody>
          <a:bodyPr wrap="non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1D</a:t>
            </a:r>
          </a:p>
        </p:txBody>
      </p:sp>
      <p:sp>
        <p:nvSpPr>
          <p:cNvPr id="42" name="Rectangle 1137"/>
          <p:cNvSpPr>
            <a:spLocks noChangeArrowheads="1"/>
          </p:cNvSpPr>
          <p:nvPr/>
        </p:nvSpPr>
        <p:spPr bwMode="auto">
          <a:xfrm>
            <a:off x="11813131" y="5811520"/>
            <a:ext cx="718508" cy="543686"/>
          </a:xfrm>
          <a:prstGeom prst="rect">
            <a:avLst/>
          </a:prstGeom>
          <a:ln/>
          <a:extLst/>
        </p:spPr>
        <p:style>
          <a:lnRef idx="0">
            <a:schemeClr val="accent1"/>
          </a:lnRef>
          <a:fillRef idx="3">
            <a:schemeClr val="accent1"/>
          </a:fillRef>
          <a:effectRef idx="3">
            <a:schemeClr val="accent1"/>
          </a:effectRef>
          <a:fontRef idx="minor">
            <a:schemeClr val="lt1"/>
          </a:fontRef>
        </p:style>
        <p:txBody>
          <a:bodyPr wrap="none" lIns="144729" tIns="71094" rIns="144729" bIns="71094">
            <a:spAutoFit/>
          </a:bodyPr>
          <a:lstStyle/>
          <a:p>
            <a:pPr algn="ctr" defTabSz="655843" eaLnBrk="0" hangingPunct="0"/>
            <a:r>
              <a:rPr lang="en-US" sz="2600" b="1" dirty="0">
                <a:solidFill>
                  <a:srgbClr val="000000"/>
                </a:solidFill>
                <a:effectLst>
                  <a:outerShdw blurRad="38100" dist="38100" dir="2700000" algn="tl">
                    <a:srgbClr val="000000"/>
                  </a:outerShdw>
                </a:effectLst>
                <a:latin typeface="Arial Unicode MS" charset="0"/>
              </a:rPr>
              <a:t>2D</a:t>
            </a:r>
          </a:p>
        </p:txBody>
      </p:sp>
      <p:pic>
        <p:nvPicPr>
          <p:cNvPr id="13" name="Picture 12"/>
          <p:cNvPicPr>
            <a:picLocks noChangeAspect="1"/>
          </p:cNvPicPr>
          <p:nvPr/>
        </p:nvPicPr>
        <p:blipFill rotWithShape="1">
          <a:blip r:embed="rId14" cstate="print"/>
          <a:srcRect l="5548" t="4944" r="5450" b="34999"/>
          <a:stretch/>
        </p:blipFill>
        <p:spPr>
          <a:xfrm>
            <a:off x="10363197" y="6929122"/>
            <a:ext cx="4922523" cy="2865682"/>
          </a:xfrm>
          <a:prstGeom prst="rect">
            <a:avLst/>
          </a:prstGeom>
        </p:spPr>
      </p:pic>
      <p:sp>
        <p:nvSpPr>
          <p:cNvPr id="31" name="Striped Right Arrow 30"/>
          <p:cNvSpPr/>
          <p:nvPr/>
        </p:nvSpPr>
        <p:spPr>
          <a:xfrm>
            <a:off x="8938260" y="7599680"/>
            <a:ext cx="2202180" cy="1229360"/>
          </a:xfrm>
          <a:prstGeom prst="stripedRightArrow">
            <a:avLst/>
          </a:prstGeom>
        </p:spPr>
        <p:style>
          <a:lnRef idx="1">
            <a:schemeClr val="accent1"/>
          </a:lnRef>
          <a:fillRef idx="3">
            <a:schemeClr val="accent1"/>
          </a:fillRef>
          <a:effectRef idx="2">
            <a:schemeClr val="accent1"/>
          </a:effectRef>
          <a:fontRef idx="minor">
            <a:schemeClr val="lt1"/>
          </a:fontRef>
        </p:style>
        <p:txBody>
          <a:bodyPr lIns="146251" tIns="73124" rIns="146251" bIns="73124" rtlCol="0" anchor="ctr"/>
          <a:lstStyle/>
          <a:p>
            <a:pPr algn="ctr" defTabSz="655843"/>
            <a:endParaRPr lang="en-US" sz="2600">
              <a:solidFill>
                <a:prstClr val="white"/>
              </a:solidFill>
              <a:latin typeface="Calibri"/>
            </a:endParaRPr>
          </a:p>
        </p:txBody>
      </p:sp>
      <p:sp>
        <p:nvSpPr>
          <p:cNvPr id="47" name="Rectangle 46"/>
          <p:cNvSpPr/>
          <p:nvPr/>
        </p:nvSpPr>
        <p:spPr>
          <a:xfrm>
            <a:off x="267175" y="2504464"/>
            <a:ext cx="2194085" cy="223520"/>
          </a:xfrm>
          <a:prstGeom prst="rect">
            <a:avLst/>
          </a:prstGeom>
        </p:spPr>
        <p:style>
          <a:lnRef idx="0">
            <a:schemeClr val="accent1"/>
          </a:lnRef>
          <a:fillRef idx="3">
            <a:schemeClr val="accent1"/>
          </a:fillRef>
          <a:effectRef idx="3">
            <a:schemeClr val="accent1"/>
          </a:effectRef>
          <a:fontRef idx="minor">
            <a:schemeClr val="lt1"/>
          </a:fontRef>
        </p:style>
        <p:txBody>
          <a:bodyPr lIns="146251" tIns="73124" rIns="146251" bIns="73124" rtlCol="0" anchor="ctr"/>
          <a:lstStyle/>
          <a:p>
            <a:pPr algn="ctr" defTabSz="655843"/>
            <a:r>
              <a:rPr lang="en-US" sz="1400" dirty="0">
                <a:solidFill>
                  <a:prstClr val="white"/>
                </a:solidFill>
                <a:latin typeface="Calibri"/>
              </a:rPr>
              <a:t>Data Management</a:t>
            </a:r>
          </a:p>
        </p:txBody>
      </p:sp>
      <p:sp>
        <p:nvSpPr>
          <p:cNvPr id="48" name="Rectangle 47"/>
          <p:cNvSpPr/>
          <p:nvPr/>
        </p:nvSpPr>
        <p:spPr>
          <a:xfrm>
            <a:off x="259080" y="2727984"/>
            <a:ext cx="2194085" cy="223520"/>
          </a:xfrm>
          <a:prstGeom prst="rect">
            <a:avLst/>
          </a:prstGeom>
        </p:spPr>
        <p:style>
          <a:lnRef idx="0">
            <a:schemeClr val="accent4"/>
          </a:lnRef>
          <a:fillRef idx="3">
            <a:schemeClr val="accent4"/>
          </a:fillRef>
          <a:effectRef idx="3">
            <a:schemeClr val="accent4"/>
          </a:effectRef>
          <a:fontRef idx="minor">
            <a:schemeClr val="lt1"/>
          </a:fontRef>
        </p:style>
        <p:txBody>
          <a:bodyPr lIns="146251" tIns="73124" rIns="146251" bIns="73124" rtlCol="0" anchor="ctr"/>
          <a:lstStyle/>
          <a:p>
            <a:pPr algn="ctr" defTabSz="655843"/>
            <a:r>
              <a:rPr lang="en-US" sz="1400" dirty="0">
                <a:solidFill>
                  <a:prstClr val="white"/>
                </a:solidFill>
                <a:latin typeface="Calibri"/>
              </a:rPr>
              <a:t>Data </a:t>
            </a:r>
            <a:r>
              <a:rPr lang="en-US" sz="1400" dirty="0" err="1">
                <a:solidFill>
                  <a:prstClr val="white"/>
                </a:solidFill>
                <a:latin typeface="Calibri"/>
              </a:rPr>
              <a:t>PreProcessing</a:t>
            </a:r>
            <a:endParaRPr lang="en-US" sz="1400" dirty="0">
              <a:solidFill>
                <a:prstClr val="white"/>
              </a:solidFill>
              <a:latin typeface="Calibri"/>
            </a:endParaRPr>
          </a:p>
        </p:txBody>
      </p:sp>
      <p:sp>
        <p:nvSpPr>
          <p:cNvPr id="49" name="Rectangle 48"/>
          <p:cNvSpPr/>
          <p:nvPr/>
        </p:nvSpPr>
        <p:spPr>
          <a:xfrm>
            <a:off x="259080" y="2951504"/>
            <a:ext cx="2194085" cy="223520"/>
          </a:xfrm>
          <a:prstGeom prst="rect">
            <a:avLst/>
          </a:prstGeom>
        </p:spPr>
        <p:style>
          <a:lnRef idx="0">
            <a:schemeClr val="accent6"/>
          </a:lnRef>
          <a:fillRef idx="3">
            <a:schemeClr val="accent6"/>
          </a:fillRef>
          <a:effectRef idx="3">
            <a:schemeClr val="accent6"/>
          </a:effectRef>
          <a:fontRef idx="minor">
            <a:schemeClr val="lt1"/>
          </a:fontRef>
        </p:style>
        <p:txBody>
          <a:bodyPr lIns="146251" tIns="73124" rIns="146251" bIns="73124" rtlCol="0" anchor="ctr"/>
          <a:lstStyle/>
          <a:p>
            <a:pPr algn="ctr" defTabSz="655843"/>
            <a:r>
              <a:rPr lang="en-US" sz="1400" dirty="0">
                <a:solidFill>
                  <a:prstClr val="white"/>
                </a:solidFill>
                <a:latin typeface="Calibri"/>
              </a:rPr>
              <a:t>Data Mining Algorithm</a:t>
            </a:r>
          </a:p>
        </p:txBody>
      </p:sp>
      <p:sp>
        <p:nvSpPr>
          <p:cNvPr id="50" name="Rectangle 49"/>
          <p:cNvSpPr/>
          <p:nvPr/>
        </p:nvSpPr>
        <p:spPr>
          <a:xfrm>
            <a:off x="259080" y="3175024"/>
            <a:ext cx="2194085" cy="223520"/>
          </a:xfrm>
          <a:prstGeom prst="rect">
            <a:avLst/>
          </a:prstGeom>
        </p:spPr>
        <p:style>
          <a:lnRef idx="0">
            <a:schemeClr val="accent5"/>
          </a:lnRef>
          <a:fillRef idx="3">
            <a:schemeClr val="accent5"/>
          </a:fillRef>
          <a:effectRef idx="3">
            <a:schemeClr val="accent5"/>
          </a:effectRef>
          <a:fontRef idx="minor">
            <a:schemeClr val="lt1"/>
          </a:fontRef>
        </p:style>
        <p:txBody>
          <a:bodyPr lIns="146251" tIns="73124" rIns="146251" bIns="73124" rtlCol="0" anchor="ctr"/>
          <a:lstStyle/>
          <a:p>
            <a:pPr algn="ctr" defTabSz="655843"/>
            <a:r>
              <a:rPr lang="en-US" sz="1400" dirty="0">
                <a:solidFill>
                  <a:prstClr val="white"/>
                </a:solidFill>
                <a:latin typeface="Calibri"/>
              </a:rPr>
              <a:t>Data Post-Processing</a:t>
            </a:r>
          </a:p>
        </p:txBody>
      </p:sp>
      <p:pic>
        <p:nvPicPr>
          <p:cNvPr id="44" name="Picture 43"/>
          <p:cNvPicPr>
            <a:picLocks noChangeAspect="1"/>
          </p:cNvPicPr>
          <p:nvPr/>
        </p:nvPicPr>
        <p:blipFill>
          <a:blip r:embed="rId15"/>
          <a:stretch>
            <a:fillRect/>
          </a:stretch>
        </p:blipFill>
        <p:spPr>
          <a:xfrm>
            <a:off x="13716000" y="304800"/>
            <a:ext cx="1270000" cy="952500"/>
          </a:xfrm>
          <a:prstGeom prst="rect">
            <a:avLst/>
          </a:prstGeom>
        </p:spPr>
      </p:pic>
      <p:cxnSp>
        <p:nvCxnSpPr>
          <p:cNvPr id="45" name="Straight Connector 4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1143267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1884222" y="304800"/>
            <a:ext cx="10940240" cy="1095590"/>
          </a:xfrm>
          <a:prstGeom prst="rect">
            <a:avLst/>
          </a:prstGeom>
        </p:spPr>
        <p:txBody>
          <a:bodyPr vert="horz" wrap="square" lIns="0" tIns="18194" rIns="0" bIns="0" rtlCol="0">
            <a:spAutoFit/>
          </a:bodyPr>
          <a:lstStyle/>
          <a:p>
            <a:pPr marL="18194">
              <a:spcBef>
                <a:spcPts val="144"/>
              </a:spcBef>
            </a:pPr>
            <a:r>
              <a:rPr spc="-6" dirty="0">
                <a:solidFill>
                  <a:srgbClr val="17375E"/>
                </a:solidFill>
              </a:rPr>
              <a:t>Introduction</a:t>
            </a:r>
            <a:r>
              <a:rPr lang="en-US" spc="-6" dirty="0">
                <a:solidFill>
                  <a:srgbClr val="17375E"/>
                </a:solidFill>
              </a:rPr>
              <a:t>s</a:t>
            </a:r>
            <a:endParaRPr spc="-6" dirty="0">
              <a:solidFill>
                <a:srgbClr val="17375E"/>
              </a:solidFill>
            </a:endParaRPr>
          </a:p>
        </p:txBody>
      </p:sp>
      <p:sp>
        <p:nvSpPr>
          <p:cNvPr id="14" name="object 14"/>
          <p:cNvSpPr txBox="1"/>
          <p:nvPr/>
        </p:nvSpPr>
        <p:spPr>
          <a:xfrm>
            <a:off x="1295402" y="1828800"/>
            <a:ext cx="12895120" cy="7668164"/>
          </a:xfrm>
          <a:prstGeom prst="rect">
            <a:avLst/>
          </a:prstGeom>
        </p:spPr>
        <p:txBody>
          <a:bodyPr vert="horz" wrap="square" lIns="0" tIns="90969" rIns="0" bIns="0" rtlCol="0">
            <a:spAutoFit/>
          </a:bodyPr>
          <a:lstStyle/>
          <a:p>
            <a:pPr marL="509422" marR="7294" indent="-491235" defTabSz="654978">
              <a:lnSpc>
                <a:spcPts val="3590"/>
              </a:lnSpc>
              <a:spcBef>
                <a:spcPts val="718"/>
              </a:spcBef>
              <a:buFont typeface="Times New Roman"/>
              <a:buChar char="▪"/>
              <a:tabLst>
                <a:tab pos="508513" algn="l"/>
                <a:tab pos="509422" algn="l"/>
              </a:tabLst>
            </a:pPr>
            <a:r>
              <a:rPr sz="3600" dirty="0">
                <a:solidFill>
                  <a:schemeClr val="tx2">
                    <a:lumMod val="75000"/>
                  </a:schemeClr>
                </a:solidFill>
                <a:cs typeface="Tahoma"/>
              </a:rPr>
              <a:t>I </a:t>
            </a:r>
            <a:r>
              <a:rPr lang="en-US" sz="3600" spc="-6" dirty="0">
                <a:solidFill>
                  <a:schemeClr val="tx2">
                    <a:lumMod val="75000"/>
                  </a:schemeClr>
                </a:solidFill>
                <a:cs typeface="Tahoma"/>
              </a:rPr>
              <a:t>work for the National Security Agency as a Cryptologic Computer Scientist and Data Scientist</a:t>
            </a:r>
            <a:endParaRPr sz="3600" dirty="0">
              <a:solidFill>
                <a:schemeClr val="tx2">
                  <a:lumMod val="75000"/>
                </a:schemeClr>
              </a:solidFill>
              <a:cs typeface="Tahoma"/>
            </a:endParaRPr>
          </a:p>
          <a:p>
            <a:pPr marL="1082537" lvl="1" indent="-409361" defTabSz="654978">
              <a:spcBef>
                <a:spcPts val="314"/>
              </a:spcBef>
              <a:buFontTx/>
              <a:buChar char="–"/>
              <a:tabLst>
                <a:tab pos="1081623" algn="l"/>
                <a:tab pos="1082537" algn="l"/>
              </a:tabLst>
            </a:pPr>
            <a:r>
              <a:rPr lang="en-US" sz="3600" dirty="0">
                <a:solidFill>
                  <a:schemeClr val="tx2">
                    <a:lumMod val="75000"/>
                  </a:schemeClr>
                </a:solidFill>
                <a:cs typeface="Tahoma"/>
              </a:rPr>
              <a:t>EOD data was 10/09 and started in the Computer Science Development Program (CDP)</a:t>
            </a:r>
            <a:endParaRPr sz="3600" dirty="0">
              <a:solidFill>
                <a:schemeClr val="tx2">
                  <a:lumMod val="75000"/>
                </a:schemeClr>
              </a:solidFill>
              <a:cs typeface="Tahoma"/>
            </a:endParaRPr>
          </a:p>
          <a:p>
            <a:pPr marL="509422" marR="537625" indent="-491235" defTabSz="654978">
              <a:lnSpc>
                <a:spcPts val="3618"/>
              </a:lnSpc>
              <a:spcBef>
                <a:spcPts val="1062"/>
              </a:spcBef>
              <a:buFont typeface="Times New Roman"/>
              <a:buChar char="▪"/>
              <a:tabLst>
                <a:tab pos="508513" algn="l"/>
                <a:tab pos="509422" algn="l"/>
              </a:tabLst>
            </a:pPr>
            <a:r>
              <a:rPr lang="en-US" sz="3600" spc="-6" dirty="0">
                <a:solidFill>
                  <a:schemeClr val="tx2">
                    <a:lumMod val="75000"/>
                  </a:schemeClr>
                </a:solidFill>
                <a:cs typeface="Tahoma"/>
              </a:rPr>
              <a:t>Intelligence Community National Counterintelligence and Security Professional Award</a:t>
            </a:r>
            <a:endParaRPr sz="3600" dirty="0">
              <a:solidFill>
                <a:schemeClr val="tx2">
                  <a:lumMod val="75000"/>
                </a:schemeClr>
              </a:solidFill>
              <a:cs typeface="Tahoma"/>
            </a:endParaRPr>
          </a:p>
          <a:p>
            <a:pPr marL="1073436" marR="1053422" lvl="1" indent="-400274" defTabSz="654978">
              <a:lnSpc>
                <a:spcPts val="3182"/>
              </a:lnSpc>
              <a:spcBef>
                <a:spcPts val="630"/>
              </a:spcBef>
              <a:buFontTx/>
              <a:buChar char="–"/>
              <a:tabLst>
                <a:tab pos="1081623" algn="l"/>
                <a:tab pos="1082537" algn="l"/>
              </a:tabLst>
            </a:pPr>
            <a:r>
              <a:rPr lang="en-US" sz="3600" spc="-6" dirty="0">
                <a:solidFill>
                  <a:schemeClr val="tx2">
                    <a:lumMod val="75000"/>
                  </a:schemeClr>
                </a:solidFill>
                <a:cs typeface="Tahoma"/>
              </a:rPr>
              <a:t>Data Scientist for the Corporate Disclosures Action Group</a:t>
            </a:r>
            <a:endParaRPr sz="3600" dirty="0">
              <a:solidFill>
                <a:schemeClr val="tx2">
                  <a:lumMod val="75000"/>
                </a:schemeClr>
              </a:solidFill>
              <a:cs typeface="Tahoma"/>
            </a:endParaRPr>
          </a:p>
          <a:p>
            <a:pPr marL="509422" indent="-491235" defTabSz="654978">
              <a:spcBef>
                <a:spcPts val="274"/>
              </a:spcBef>
              <a:buFont typeface="Times New Roman"/>
              <a:buChar char="▪"/>
              <a:tabLst>
                <a:tab pos="508513" algn="l"/>
                <a:tab pos="509422" algn="l"/>
              </a:tabLst>
            </a:pPr>
            <a:r>
              <a:rPr lang="en-US" sz="3600" dirty="0">
                <a:solidFill>
                  <a:schemeClr val="tx2">
                    <a:lumMod val="75000"/>
                  </a:schemeClr>
                </a:solidFill>
                <a:cs typeface="Tahoma"/>
              </a:rPr>
              <a:t>Office of the Director National Intelligence (ODNI) Award for Human Capital</a:t>
            </a:r>
            <a:endParaRPr sz="3600" dirty="0">
              <a:solidFill>
                <a:schemeClr val="tx2">
                  <a:lumMod val="75000"/>
                </a:schemeClr>
              </a:solidFill>
              <a:cs typeface="Tahoma"/>
            </a:endParaRPr>
          </a:p>
          <a:p>
            <a:pPr marL="1082537" lvl="1" indent="-409361" defTabSz="654978">
              <a:spcBef>
                <a:spcPts val="373"/>
              </a:spcBef>
              <a:buFontTx/>
              <a:buChar char="–"/>
              <a:tabLst>
                <a:tab pos="1081623" algn="l"/>
                <a:tab pos="1082537" algn="l"/>
              </a:tabLst>
            </a:pPr>
            <a:r>
              <a:rPr lang="en-US" sz="3600" spc="-6" dirty="0">
                <a:solidFill>
                  <a:schemeClr val="tx2">
                    <a:lumMod val="75000"/>
                  </a:schemeClr>
                </a:solidFill>
                <a:cs typeface="Tahoma"/>
              </a:rPr>
              <a:t>NSA Day of Cyber</a:t>
            </a:r>
            <a:endParaRPr sz="3600" dirty="0">
              <a:solidFill>
                <a:schemeClr val="tx2">
                  <a:lumMod val="75000"/>
                </a:schemeClr>
              </a:solidFill>
              <a:cs typeface="Tahoma"/>
            </a:endParaRPr>
          </a:p>
          <a:p>
            <a:pPr marL="509422" marR="501239" indent="-491235" defTabSz="654978">
              <a:lnSpc>
                <a:spcPts val="3756"/>
              </a:lnSpc>
              <a:spcBef>
                <a:spcPts val="940"/>
              </a:spcBef>
              <a:buFont typeface="Times New Roman"/>
              <a:buChar char="▪"/>
              <a:tabLst>
                <a:tab pos="508513" algn="l"/>
                <a:tab pos="509422" algn="l"/>
              </a:tabLst>
            </a:pPr>
            <a:r>
              <a:rPr sz="3600" dirty="0">
                <a:solidFill>
                  <a:schemeClr val="tx2">
                    <a:lumMod val="75000"/>
                  </a:schemeClr>
                </a:solidFill>
                <a:cs typeface="Tahoma"/>
              </a:rPr>
              <a:t>I </a:t>
            </a:r>
            <a:r>
              <a:rPr lang="en-US" sz="3600" dirty="0">
                <a:solidFill>
                  <a:schemeClr val="tx2">
                    <a:lumMod val="75000"/>
                  </a:schemeClr>
                </a:solidFill>
                <a:cs typeface="Tahoma"/>
              </a:rPr>
              <a:t>played Division I football and basketball at Mississippi Valley State University</a:t>
            </a:r>
            <a:endParaRPr sz="3600" dirty="0">
              <a:solidFill>
                <a:schemeClr val="tx2">
                  <a:lumMod val="75000"/>
                </a:schemeClr>
              </a:solidFill>
              <a:cs typeface="Tahoma"/>
            </a:endParaRPr>
          </a:p>
          <a:p>
            <a:pPr marL="1082537" lvl="1" indent="-409361" defTabSz="654978">
              <a:spcBef>
                <a:spcPts val="136"/>
              </a:spcBef>
              <a:buFontTx/>
              <a:buChar char="–"/>
              <a:tabLst>
                <a:tab pos="1081623" algn="l"/>
                <a:tab pos="1082537" algn="l"/>
              </a:tabLst>
            </a:pPr>
            <a:r>
              <a:rPr lang="en-US" sz="3600" dirty="0">
                <a:solidFill>
                  <a:schemeClr val="tx2">
                    <a:lumMod val="75000"/>
                  </a:schemeClr>
                </a:solidFill>
                <a:cs typeface="Tahoma"/>
              </a:rPr>
              <a:t>The alma mater of “Jerry Rice” the greatest wide receiver of all time</a:t>
            </a:r>
            <a:endParaRPr sz="3600" dirty="0">
              <a:solidFill>
                <a:schemeClr val="tx2">
                  <a:lumMod val="75000"/>
                </a:schemeClr>
              </a:solidFill>
              <a:cs typeface="Tahoma"/>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1491332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13990320" cy="1676400"/>
          </a:xfrm>
        </p:spPr>
        <p:txBody>
          <a:bodyPr>
            <a:normAutofit/>
          </a:bodyPr>
          <a:lstStyle/>
          <a:p>
            <a:r>
              <a:rPr lang="en-US" dirty="0">
                <a:solidFill>
                  <a:srgbClr val="17375E"/>
                </a:solidFill>
              </a:rPr>
              <a:t>H</a:t>
            </a:r>
            <a:r>
              <a:rPr lang="en-US" baseline="-25000" dirty="0">
                <a:solidFill>
                  <a:srgbClr val="17375E"/>
                </a:solidFill>
              </a:rPr>
              <a:t>2</a:t>
            </a:r>
            <a:r>
              <a:rPr lang="en-US" dirty="0">
                <a:solidFill>
                  <a:srgbClr val="17375E"/>
                </a:solidFill>
              </a:rPr>
              <a:t>O </a:t>
            </a:r>
            <a:r>
              <a:rPr lang="en-US" dirty="0" err="1">
                <a:solidFill>
                  <a:srgbClr val="17375E"/>
                </a:solidFill>
              </a:rPr>
              <a:t>ai</a:t>
            </a:r>
            <a:r>
              <a:rPr lang="en-US" dirty="0">
                <a:solidFill>
                  <a:srgbClr val="17375E"/>
                </a:solidFill>
              </a:rPr>
              <a:t> and Crime Prediction</a:t>
            </a:r>
            <a:endParaRPr lang="en-US" baseline="-25000" dirty="0">
              <a:solidFill>
                <a:srgbClr val="17375E"/>
              </a:solidFill>
            </a:endParaRPr>
          </a:p>
        </p:txBody>
      </p:sp>
      <p:pic>
        <p:nvPicPr>
          <p:cNvPr id="6" name="Picture 5"/>
          <p:cNvPicPr>
            <a:picLocks noChangeAspect="1"/>
          </p:cNvPicPr>
          <p:nvPr/>
        </p:nvPicPr>
        <p:blipFill rotWithShape="1">
          <a:blip r:embed="rId2"/>
          <a:srcRect l="-3105" t="39608" r="-816" b="33464"/>
          <a:stretch/>
        </p:blipFill>
        <p:spPr>
          <a:xfrm>
            <a:off x="-609600" y="7442200"/>
            <a:ext cx="16154400" cy="2616200"/>
          </a:xfrm>
          <a:prstGeom prst="rect">
            <a:avLst/>
          </a:prstGeom>
        </p:spPr>
      </p:pic>
      <p:pic>
        <p:nvPicPr>
          <p:cNvPr id="4" name="Picture 3"/>
          <p:cNvPicPr>
            <a:picLocks noChangeAspect="1"/>
          </p:cNvPicPr>
          <p:nvPr/>
        </p:nvPicPr>
        <p:blipFill rotWithShape="1">
          <a:blip r:embed="rId3"/>
          <a:srcRect l="18391"/>
          <a:stretch/>
        </p:blipFill>
        <p:spPr>
          <a:xfrm>
            <a:off x="-50800" y="1371600"/>
            <a:ext cx="7213600" cy="6629400"/>
          </a:xfrm>
          <a:prstGeom prst="rect">
            <a:avLst/>
          </a:prstGeom>
        </p:spPr>
      </p:pic>
      <p:pic>
        <p:nvPicPr>
          <p:cNvPr id="5" name="Picture 4"/>
          <p:cNvPicPr>
            <a:picLocks noChangeAspect="1"/>
          </p:cNvPicPr>
          <p:nvPr/>
        </p:nvPicPr>
        <p:blipFill>
          <a:blip r:embed="rId4"/>
          <a:stretch>
            <a:fillRect/>
          </a:stretch>
        </p:blipFill>
        <p:spPr>
          <a:xfrm>
            <a:off x="7086600" y="1371600"/>
            <a:ext cx="8829973" cy="6629400"/>
          </a:xfrm>
          <a:prstGeom prst="rect">
            <a:avLst/>
          </a:prstGeom>
        </p:spPr>
      </p:pic>
      <p:pic>
        <p:nvPicPr>
          <p:cNvPr id="9" name="Picture 8"/>
          <p:cNvPicPr>
            <a:picLocks noChangeAspect="1"/>
          </p:cNvPicPr>
          <p:nvPr/>
        </p:nvPicPr>
        <p:blipFill>
          <a:blip r:embed="rId5"/>
          <a:stretch>
            <a:fillRect/>
          </a:stretch>
        </p:blipFill>
        <p:spPr>
          <a:xfrm>
            <a:off x="13716000" y="304800"/>
            <a:ext cx="1270000" cy="952500"/>
          </a:xfrm>
          <a:prstGeom prst="rect">
            <a:avLst/>
          </a:prstGeom>
        </p:spPr>
      </p:pic>
      <p:cxnSp>
        <p:nvCxnSpPr>
          <p:cNvPr id="10" name="Straight Connector 9"/>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1784553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3027699" y="4204943"/>
            <a:ext cx="9535910" cy="1618833"/>
          </a:xfrm>
          <a:prstGeom prst="rect">
            <a:avLst/>
          </a:prstGeom>
        </p:spPr>
        <p:txBody>
          <a:bodyPr vert="horz" wrap="square" lIns="0" tIns="18217" rIns="0" bIns="0" rtlCol="0">
            <a:spAutoFit/>
          </a:bodyPr>
          <a:lstStyle/>
          <a:p>
            <a:pPr marL="18217">
              <a:spcBef>
                <a:spcPts val="144"/>
              </a:spcBef>
            </a:pPr>
            <a:r>
              <a:rPr sz="5200" b="1" dirty="0">
                <a:solidFill>
                  <a:srgbClr val="17375E"/>
                </a:solidFill>
              </a:rPr>
              <a:t>I</a:t>
            </a:r>
            <a:r>
              <a:rPr lang="en-US" sz="5200" b="1" dirty="0">
                <a:solidFill>
                  <a:srgbClr val="17375E"/>
                </a:solidFill>
              </a:rPr>
              <a:t>V</a:t>
            </a:r>
            <a:r>
              <a:rPr sz="5200" b="1" dirty="0">
                <a:solidFill>
                  <a:srgbClr val="17375E"/>
                </a:solidFill>
              </a:rPr>
              <a:t>. </a:t>
            </a:r>
            <a:r>
              <a:rPr lang="en-US" sz="5200" b="1" spc="-6" dirty="0">
                <a:solidFill>
                  <a:srgbClr val="17375E"/>
                </a:solidFill>
                <a:latin typeface="Tahoma"/>
                <a:cs typeface="Tahoma"/>
              </a:rPr>
              <a:t>What is Big Data?</a:t>
            </a:r>
            <a:br>
              <a:rPr lang="en-US" sz="5200" b="1" dirty="0">
                <a:solidFill>
                  <a:srgbClr val="17375E"/>
                </a:solidFill>
                <a:latin typeface="Tahoma"/>
                <a:cs typeface="Tahoma"/>
              </a:rPr>
            </a:br>
            <a:endParaRPr sz="5200" b="1" dirty="0">
              <a:solidFill>
                <a:srgbClr val="17375E"/>
              </a:solidFill>
            </a:endParaRPr>
          </a:p>
        </p:txBody>
      </p:sp>
      <p:pic>
        <p:nvPicPr>
          <p:cNvPr id="14" name="Picture 13"/>
          <p:cNvPicPr>
            <a:picLocks noChangeAspect="1"/>
          </p:cNvPicPr>
          <p:nvPr/>
        </p:nvPicPr>
        <p:blipFill>
          <a:blip r:embed="rId2"/>
          <a:stretch>
            <a:fillRect/>
          </a:stretch>
        </p:blipFill>
        <p:spPr>
          <a:xfrm>
            <a:off x="13716000" y="304800"/>
            <a:ext cx="1270000" cy="952500"/>
          </a:xfrm>
          <a:prstGeom prst="rect">
            <a:avLst/>
          </a:prstGeom>
        </p:spPr>
      </p:pic>
      <p:cxnSp>
        <p:nvCxnSpPr>
          <p:cNvPr id="15" name="Straight Connector 1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2511266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a:solidFill>
                  <a:srgbClr val="17375E"/>
                </a:solidFill>
              </a:rPr>
              <a:t>What is Big Data?</a:t>
            </a:r>
          </a:p>
        </p:txBody>
      </p:sp>
      <p:pic>
        <p:nvPicPr>
          <p:cNvPr id="3" name="Picture 2"/>
          <p:cNvPicPr>
            <a:picLocks noChangeAspect="1"/>
          </p:cNvPicPr>
          <p:nvPr/>
        </p:nvPicPr>
        <p:blipFill>
          <a:blip r:embed="rId2"/>
          <a:stretch>
            <a:fillRect/>
          </a:stretch>
        </p:blipFill>
        <p:spPr>
          <a:xfrm>
            <a:off x="2133600" y="1431469"/>
            <a:ext cx="11150599" cy="8626931"/>
          </a:xfrm>
          <a:prstGeom prst="rect">
            <a:avLst/>
          </a:prstGeom>
        </p:spPr>
      </p:pic>
      <p:pic>
        <p:nvPicPr>
          <p:cNvPr id="6" name="Picture 5"/>
          <p:cNvPicPr>
            <a:picLocks noChangeAspect="1"/>
          </p:cNvPicPr>
          <p:nvPr/>
        </p:nvPicPr>
        <p:blipFill>
          <a:blip r:embed="rId3"/>
          <a:stretch>
            <a:fillRect/>
          </a:stretch>
        </p:blipFill>
        <p:spPr>
          <a:xfrm>
            <a:off x="13716000" y="304800"/>
            <a:ext cx="1270000" cy="952500"/>
          </a:xfrm>
          <a:prstGeom prst="rect">
            <a:avLst/>
          </a:prstGeom>
        </p:spPr>
      </p:pic>
      <p:cxnSp>
        <p:nvCxnSpPr>
          <p:cNvPr id="7" name="Straight Connector 6"/>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814692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a:solidFill>
                  <a:srgbClr val="17375E"/>
                </a:solidFill>
              </a:rPr>
              <a:t>What’s </a:t>
            </a:r>
            <a:r>
              <a:rPr lang="en-US" b="1" dirty="0">
                <a:solidFill>
                  <a:srgbClr val="17375E"/>
                </a:solidFill>
              </a:rPr>
              <a:t>NOT</a:t>
            </a:r>
            <a:r>
              <a:rPr lang="en-US" dirty="0">
                <a:solidFill>
                  <a:srgbClr val="17375E"/>
                </a:solidFill>
              </a:rPr>
              <a:t> Big Data?</a:t>
            </a:r>
          </a:p>
        </p:txBody>
      </p:sp>
      <p:pic>
        <p:nvPicPr>
          <p:cNvPr id="3" name="Picture 2"/>
          <p:cNvPicPr>
            <a:picLocks noChangeAspect="1"/>
          </p:cNvPicPr>
          <p:nvPr/>
        </p:nvPicPr>
        <p:blipFill>
          <a:blip r:embed="rId2"/>
          <a:stretch>
            <a:fillRect/>
          </a:stretch>
        </p:blipFill>
        <p:spPr>
          <a:xfrm>
            <a:off x="1781979" y="1322387"/>
            <a:ext cx="11324421" cy="8761413"/>
          </a:xfrm>
          <a:prstGeom prst="rect">
            <a:avLst/>
          </a:prstGeom>
        </p:spPr>
      </p:pic>
      <p:pic>
        <p:nvPicPr>
          <p:cNvPr id="5" name="Picture 4"/>
          <p:cNvPicPr>
            <a:picLocks noChangeAspect="1"/>
          </p:cNvPicPr>
          <p:nvPr/>
        </p:nvPicPr>
        <p:blipFill>
          <a:blip r:embed="rId3"/>
          <a:stretch>
            <a:fillRect/>
          </a:stretch>
        </p:blipFill>
        <p:spPr>
          <a:xfrm>
            <a:off x="3179618" y="2366683"/>
            <a:ext cx="8639140" cy="7046258"/>
          </a:xfrm>
          <a:prstGeom prst="rect">
            <a:avLst/>
          </a:prstGeom>
        </p:spPr>
      </p:pic>
      <p:pic>
        <p:nvPicPr>
          <p:cNvPr id="6" name="Picture 5"/>
          <p:cNvPicPr>
            <a:picLocks noChangeAspect="1"/>
          </p:cNvPicPr>
          <p:nvPr/>
        </p:nvPicPr>
        <p:blipFill>
          <a:blip r:embed="rId4"/>
          <a:stretch>
            <a:fillRect/>
          </a:stretch>
        </p:blipFill>
        <p:spPr>
          <a:xfrm>
            <a:off x="13716000" y="304800"/>
            <a:ext cx="1270000" cy="952500"/>
          </a:xfrm>
          <a:prstGeom prst="rect">
            <a:avLst/>
          </a:prstGeom>
        </p:spPr>
      </p:pic>
      <p:cxnSp>
        <p:nvCxnSpPr>
          <p:cNvPr id="7" name="Straight Connector 6"/>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3628789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3990320" cy="1676400"/>
          </a:xfrm>
        </p:spPr>
        <p:txBody>
          <a:bodyPr/>
          <a:lstStyle/>
          <a:p>
            <a:r>
              <a:rPr lang="en-US" dirty="0">
                <a:solidFill>
                  <a:srgbClr val="17375E"/>
                </a:solidFill>
              </a:rPr>
              <a:t>60 Second Data Analysis</a:t>
            </a:r>
          </a:p>
        </p:txBody>
      </p:sp>
      <p:pic>
        <p:nvPicPr>
          <p:cNvPr id="5" name="Picture 4"/>
          <p:cNvPicPr>
            <a:picLocks noChangeAspect="1"/>
          </p:cNvPicPr>
          <p:nvPr/>
        </p:nvPicPr>
        <p:blipFill rotWithShape="1">
          <a:blip r:embed="rId2"/>
          <a:srcRect t="14468"/>
          <a:stretch/>
        </p:blipFill>
        <p:spPr>
          <a:xfrm>
            <a:off x="-18198" y="1634489"/>
            <a:ext cx="15544800" cy="8042911"/>
          </a:xfrm>
          <a:prstGeom prst="rect">
            <a:avLst/>
          </a:prstGeom>
        </p:spPr>
      </p:pic>
      <p:pic>
        <p:nvPicPr>
          <p:cNvPr id="4" name="Picture 3"/>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2372276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2"/>
          <p:cNvSpPr txBox="1">
            <a:spLocks noChangeArrowheads="1"/>
          </p:cNvSpPr>
          <p:nvPr/>
        </p:nvSpPr>
        <p:spPr bwMode="auto">
          <a:xfrm>
            <a:off x="518160" y="9164323"/>
            <a:ext cx="14249400" cy="5170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6251" tIns="73124" rIns="146251" bIns="73124">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defTabSz="655843"/>
            <a:r>
              <a:rPr lang="en-US" dirty="0">
                <a:solidFill>
                  <a:prstClr val="black"/>
                </a:solidFill>
              </a:rPr>
              <a:t>the companies are expanding as fast as the data!</a:t>
            </a:r>
          </a:p>
        </p:txBody>
      </p:sp>
      <p:pic>
        <p:nvPicPr>
          <p:cNvPr id="3" name="Picture 2"/>
          <p:cNvPicPr>
            <a:picLocks noChangeAspect="1"/>
          </p:cNvPicPr>
          <p:nvPr/>
        </p:nvPicPr>
        <p:blipFill rotWithShape="1">
          <a:blip r:embed="rId3"/>
          <a:srcRect t="13802"/>
          <a:stretch/>
        </p:blipFill>
        <p:spPr>
          <a:xfrm>
            <a:off x="1371600" y="1371600"/>
            <a:ext cx="12725400" cy="8226772"/>
          </a:xfrm>
          <a:prstGeom prst="rect">
            <a:avLst/>
          </a:prstGeom>
        </p:spPr>
      </p:pic>
      <p:sp>
        <p:nvSpPr>
          <p:cNvPr id="7" name="Title 1"/>
          <p:cNvSpPr txBox="1">
            <a:spLocks/>
          </p:cNvSpPr>
          <p:nvPr/>
        </p:nvSpPr>
        <p:spPr>
          <a:xfrm>
            <a:off x="777240" y="152400"/>
            <a:ext cx="13990320" cy="1676400"/>
          </a:xfrm>
          <a:prstGeom prst="rect">
            <a:avLst/>
          </a:prstGeom>
        </p:spPr>
        <p:txBody>
          <a:bodyPr/>
          <a:lstStyle>
            <a:lvl1pPr algn="ctr" defTabSz="730907" rtl="0" eaLnBrk="1" latinLnBrk="0" hangingPunct="1">
              <a:spcBef>
                <a:spcPct val="0"/>
              </a:spcBef>
              <a:buNone/>
              <a:defRPr sz="7000" kern="1200">
                <a:solidFill>
                  <a:schemeClr val="tx1"/>
                </a:solidFill>
                <a:latin typeface="+mj-lt"/>
                <a:ea typeface="+mj-ea"/>
                <a:cs typeface="+mj-cs"/>
              </a:defRPr>
            </a:lvl1pPr>
          </a:lstStyle>
          <a:p>
            <a:r>
              <a:rPr lang="en-US" dirty="0"/>
              <a:t>Big Data Landscape - 2012</a:t>
            </a:r>
          </a:p>
        </p:txBody>
      </p:sp>
      <p:pic>
        <p:nvPicPr>
          <p:cNvPr id="8" name="Picture 7"/>
          <p:cNvPicPr>
            <a:picLocks noChangeAspect="1"/>
          </p:cNvPicPr>
          <p:nvPr/>
        </p:nvPicPr>
        <p:blipFill>
          <a:blip r:embed="rId4"/>
          <a:stretch>
            <a:fillRect/>
          </a:stretch>
        </p:blipFill>
        <p:spPr>
          <a:xfrm>
            <a:off x="13716000" y="304800"/>
            <a:ext cx="1270000" cy="952500"/>
          </a:xfrm>
          <a:prstGeom prst="rect">
            <a:avLst/>
          </a:prstGeom>
        </p:spPr>
      </p:pic>
      <p:cxnSp>
        <p:nvCxnSpPr>
          <p:cNvPr id="9" name="Straight Connector 8"/>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3049014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919"/>
          <a:stretch/>
        </p:blipFill>
        <p:spPr>
          <a:xfrm>
            <a:off x="1981200" y="1143000"/>
            <a:ext cx="11792940" cy="8428894"/>
          </a:xfrm>
          <a:prstGeom prst="rect">
            <a:avLst/>
          </a:prstGeom>
        </p:spPr>
      </p:pic>
      <p:sp>
        <p:nvSpPr>
          <p:cNvPr id="3" name="Title 1"/>
          <p:cNvSpPr txBox="1">
            <a:spLocks/>
          </p:cNvSpPr>
          <p:nvPr/>
        </p:nvSpPr>
        <p:spPr>
          <a:xfrm>
            <a:off x="777240" y="152400"/>
            <a:ext cx="13990320" cy="1676400"/>
          </a:xfrm>
          <a:prstGeom prst="rect">
            <a:avLst/>
          </a:prstGeom>
        </p:spPr>
        <p:txBody>
          <a:bodyPr/>
          <a:lstStyle>
            <a:lvl1pPr algn="ctr" defTabSz="730907" rtl="0" eaLnBrk="1" latinLnBrk="0" hangingPunct="1">
              <a:spcBef>
                <a:spcPct val="0"/>
              </a:spcBef>
              <a:buNone/>
              <a:defRPr sz="7000" kern="1200">
                <a:solidFill>
                  <a:schemeClr val="tx1"/>
                </a:solidFill>
                <a:latin typeface="+mj-lt"/>
                <a:ea typeface="+mj-ea"/>
                <a:cs typeface="+mj-cs"/>
              </a:defRPr>
            </a:lvl1pPr>
          </a:lstStyle>
          <a:p>
            <a:r>
              <a:rPr lang="en-US" dirty="0"/>
              <a:t>Big Data Landscape - 2017</a:t>
            </a:r>
          </a:p>
        </p:txBody>
      </p:sp>
      <p:pic>
        <p:nvPicPr>
          <p:cNvPr id="4" name="Picture 3"/>
          <p:cNvPicPr>
            <a:picLocks noChangeAspect="1"/>
          </p:cNvPicPr>
          <p:nvPr/>
        </p:nvPicPr>
        <p:blipFill>
          <a:blip r:embed="rId3"/>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4062996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798444" y="99945"/>
            <a:ext cx="7746356" cy="4676505"/>
          </a:xfrm>
          <a:prstGeom prst="rect">
            <a:avLst/>
          </a:prstGeom>
        </p:spPr>
      </p:pic>
      <p:pic>
        <p:nvPicPr>
          <p:cNvPr id="7" name="Picture 6"/>
          <p:cNvPicPr>
            <a:picLocks noChangeAspect="1"/>
          </p:cNvPicPr>
          <p:nvPr/>
        </p:nvPicPr>
        <p:blipFill>
          <a:blip r:embed="rId4"/>
          <a:stretch>
            <a:fillRect/>
          </a:stretch>
        </p:blipFill>
        <p:spPr>
          <a:xfrm>
            <a:off x="8539693" y="7048313"/>
            <a:ext cx="1725308" cy="1116376"/>
          </a:xfrm>
          <a:prstGeom prst="rect">
            <a:avLst/>
          </a:prstGeom>
        </p:spPr>
      </p:pic>
      <p:pic>
        <p:nvPicPr>
          <p:cNvPr id="8" name="Picture 7"/>
          <p:cNvPicPr>
            <a:picLocks noChangeAspect="1"/>
          </p:cNvPicPr>
          <p:nvPr/>
        </p:nvPicPr>
        <p:blipFill>
          <a:blip r:embed="rId5"/>
          <a:stretch>
            <a:fillRect/>
          </a:stretch>
        </p:blipFill>
        <p:spPr>
          <a:xfrm>
            <a:off x="9347426" y="7517084"/>
            <a:ext cx="1201702" cy="937542"/>
          </a:xfrm>
          <a:prstGeom prst="rect">
            <a:avLst/>
          </a:prstGeom>
        </p:spPr>
      </p:pic>
      <p:pic>
        <p:nvPicPr>
          <p:cNvPr id="9" name="Picture 8"/>
          <p:cNvPicPr>
            <a:picLocks noChangeAspect="1"/>
          </p:cNvPicPr>
          <p:nvPr/>
        </p:nvPicPr>
        <p:blipFill>
          <a:blip r:embed="rId6"/>
          <a:stretch>
            <a:fillRect/>
          </a:stretch>
        </p:blipFill>
        <p:spPr>
          <a:xfrm>
            <a:off x="13649325" y="7210353"/>
            <a:ext cx="3724275" cy="954338"/>
          </a:xfrm>
          <a:prstGeom prst="rect">
            <a:avLst/>
          </a:prstGeom>
        </p:spPr>
      </p:pic>
      <p:pic>
        <p:nvPicPr>
          <p:cNvPr id="10" name="Picture 9"/>
          <p:cNvPicPr>
            <a:picLocks noChangeAspect="1"/>
          </p:cNvPicPr>
          <p:nvPr/>
        </p:nvPicPr>
        <p:blipFill>
          <a:blip r:embed="rId7"/>
          <a:stretch>
            <a:fillRect/>
          </a:stretch>
        </p:blipFill>
        <p:spPr>
          <a:xfrm>
            <a:off x="11076514" y="7228374"/>
            <a:ext cx="1640009" cy="1226255"/>
          </a:xfrm>
          <a:prstGeom prst="rect">
            <a:avLst/>
          </a:prstGeom>
        </p:spPr>
      </p:pic>
      <p:pic>
        <p:nvPicPr>
          <p:cNvPr id="11" name="Picture 10"/>
          <p:cNvPicPr>
            <a:picLocks noChangeAspect="1"/>
          </p:cNvPicPr>
          <p:nvPr/>
        </p:nvPicPr>
        <p:blipFill>
          <a:blip r:embed="rId8"/>
          <a:stretch>
            <a:fillRect/>
          </a:stretch>
        </p:blipFill>
        <p:spPr>
          <a:xfrm>
            <a:off x="10318978" y="7048314"/>
            <a:ext cx="1117807" cy="962378"/>
          </a:xfrm>
          <a:prstGeom prst="rect">
            <a:avLst/>
          </a:prstGeom>
        </p:spPr>
      </p:pic>
      <p:pic>
        <p:nvPicPr>
          <p:cNvPr id="12" name="Picture 11"/>
          <p:cNvPicPr>
            <a:picLocks noChangeAspect="1"/>
          </p:cNvPicPr>
          <p:nvPr/>
        </p:nvPicPr>
        <p:blipFill>
          <a:blip r:embed="rId9"/>
          <a:stretch>
            <a:fillRect/>
          </a:stretch>
        </p:blipFill>
        <p:spPr>
          <a:xfrm>
            <a:off x="5589949" y="6829776"/>
            <a:ext cx="3193844" cy="1563917"/>
          </a:xfrm>
          <a:prstGeom prst="rect">
            <a:avLst/>
          </a:prstGeom>
        </p:spPr>
      </p:pic>
      <p:pic>
        <p:nvPicPr>
          <p:cNvPr id="13" name="Picture 12"/>
          <p:cNvPicPr>
            <a:picLocks noChangeAspect="1"/>
          </p:cNvPicPr>
          <p:nvPr/>
        </p:nvPicPr>
        <p:blipFill>
          <a:blip r:embed="rId10"/>
          <a:stretch>
            <a:fillRect/>
          </a:stretch>
        </p:blipFill>
        <p:spPr>
          <a:xfrm>
            <a:off x="12347079" y="7210353"/>
            <a:ext cx="1106165" cy="954338"/>
          </a:xfrm>
          <a:prstGeom prst="rect">
            <a:avLst/>
          </a:prstGeom>
        </p:spPr>
      </p:pic>
      <p:pic>
        <p:nvPicPr>
          <p:cNvPr id="14" name="Picture 13"/>
          <p:cNvPicPr>
            <a:picLocks noChangeAspect="1"/>
          </p:cNvPicPr>
          <p:nvPr/>
        </p:nvPicPr>
        <p:blipFill>
          <a:blip r:embed="rId3"/>
          <a:stretch>
            <a:fillRect/>
          </a:stretch>
        </p:blipFill>
        <p:spPr>
          <a:xfrm>
            <a:off x="-1887" y="99945"/>
            <a:ext cx="7746356" cy="4676505"/>
          </a:xfrm>
          <a:prstGeom prst="rect">
            <a:avLst/>
          </a:prstGeom>
        </p:spPr>
      </p:pic>
      <p:pic>
        <p:nvPicPr>
          <p:cNvPr id="16" name="Picture 15"/>
          <p:cNvPicPr>
            <a:picLocks noChangeAspect="1"/>
          </p:cNvPicPr>
          <p:nvPr/>
        </p:nvPicPr>
        <p:blipFill>
          <a:blip r:embed="rId11"/>
          <a:stretch>
            <a:fillRect/>
          </a:stretch>
        </p:blipFill>
        <p:spPr>
          <a:xfrm>
            <a:off x="353372" y="1659679"/>
            <a:ext cx="1205441" cy="1039988"/>
          </a:xfrm>
          <a:prstGeom prst="rect">
            <a:avLst/>
          </a:prstGeom>
        </p:spPr>
      </p:pic>
      <p:pic>
        <p:nvPicPr>
          <p:cNvPr id="18" name="Picture 17"/>
          <p:cNvPicPr>
            <a:picLocks noChangeAspect="1"/>
          </p:cNvPicPr>
          <p:nvPr/>
        </p:nvPicPr>
        <p:blipFill>
          <a:blip r:embed="rId11"/>
          <a:stretch>
            <a:fillRect/>
          </a:stretch>
        </p:blipFill>
        <p:spPr>
          <a:xfrm>
            <a:off x="6253169" y="2055146"/>
            <a:ext cx="1205441" cy="1039988"/>
          </a:xfrm>
          <a:prstGeom prst="rect">
            <a:avLst/>
          </a:prstGeom>
        </p:spPr>
      </p:pic>
      <p:pic>
        <p:nvPicPr>
          <p:cNvPr id="19" name="Picture 18"/>
          <p:cNvPicPr>
            <a:picLocks noChangeAspect="1"/>
          </p:cNvPicPr>
          <p:nvPr/>
        </p:nvPicPr>
        <p:blipFill>
          <a:blip r:embed="rId11"/>
          <a:stretch>
            <a:fillRect/>
          </a:stretch>
        </p:blipFill>
        <p:spPr>
          <a:xfrm>
            <a:off x="3474975" y="1991456"/>
            <a:ext cx="1205441" cy="1039988"/>
          </a:xfrm>
          <a:prstGeom prst="rect">
            <a:avLst/>
          </a:prstGeom>
        </p:spPr>
      </p:pic>
      <p:pic>
        <p:nvPicPr>
          <p:cNvPr id="21" name="Picture 20"/>
          <p:cNvPicPr>
            <a:picLocks noChangeAspect="1"/>
          </p:cNvPicPr>
          <p:nvPr/>
        </p:nvPicPr>
        <p:blipFill rotWithShape="1">
          <a:blip r:embed="rId12"/>
          <a:srcRect l="36452" t="38166" r="19807" b="31733"/>
          <a:stretch/>
        </p:blipFill>
        <p:spPr>
          <a:xfrm>
            <a:off x="4" y="2556493"/>
            <a:ext cx="2841845" cy="664369"/>
          </a:xfrm>
          <a:prstGeom prst="rect">
            <a:avLst/>
          </a:prstGeom>
        </p:spPr>
      </p:pic>
      <p:pic>
        <p:nvPicPr>
          <p:cNvPr id="23" name="Picture 22"/>
          <p:cNvPicPr>
            <a:picLocks noChangeAspect="1"/>
          </p:cNvPicPr>
          <p:nvPr/>
        </p:nvPicPr>
        <p:blipFill rotWithShape="1">
          <a:blip r:embed="rId12"/>
          <a:srcRect l="20042" t="27160" r="62297" b="36025"/>
          <a:stretch/>
        </p:blipFill>
        <p:spPr>
          <a:xfrm>
            <a:off x="4379572" y="1993177"/>
            <a:ext cx="1168835" cy="827696"/>
          </a:xfrm>
          <a:prstGeom prst="rect">
            <a:avLst/>
          </a:prstGeom>
        </p:spPr>
      </p:pic>
      <p:pic>
        <p:nvPicPr>
          <p:cNvPr id="26" name="Picture 25"/>
          <p:cNvPicPr>
            <a:picLocks noChangeAspect="1"/>
          </p:cNvPicPr>
          <p:nvPr/>
        </p:nvPicPr>
        <p:blipFill>
          <a:blip r:embed="rId11"/>
          <a:stretch>
            <a:fillRect/>
          </a:stretch>
        </p:blipFill>
        <p:spPr>
          <a:xfrm>
            <a:off x="2327838" y="1971949"/>
            <a:ext cx="1088352" cy="938970"/>
          </a:xfrm>
          <a:prstGeom prst="rect">
            <a:avLst/>
          </a:prstGeom>
        </p:spPr>
      </p:pic>
      <p:pic>
        <p:nvPicPr>
          <p:cNvPr id="27" name="Picture 26"/>
          <p:cNvPicPr>
            <a:picLocks noChangeAspect="1"/>
          </p:cNvPicPr>
          <p:nvPr/>
        </p:nvPicPr>
        <p:blipFill>
          <a:blip r:embed="rId11"/>
          <a:stretch>
            <a:fillRect/>
          </a:stretch>
        </p:blipFill>
        <p:spPr>
          <a:xfrm>
            <a:off x="2742839" y="2298134"/>
            <a:ext cx="1088352" cy="938970"/>
          </a:xfrm>
          <a:prstGeom prst="rect">
            <a:avLst/>
          </a:prstGeom>
        </p:spPr>
      </p:pic>
      <p:pic>
        <p:nvPicPr>
          <p:cNvPr id="30" name="Picture 29"/>
          <p:cNvPicPr>
            <a:picLocks noChangeAspect="1"/>
          </p:cNvPicPr>
          <p:nvPr/>
        </p:nvPicPr>
        <p:blipFill>
          <a:blip r:embed="rId13"/>
          <a:stretch>
            <a:fillRect/>
          </a:stretch>
        </p:blipFill>
        <p:spPr>
          <a:xfrm>
            <a:off x="54074" y="4711340"/>
            <a:ext cx="2802669" cy="733457"/>
          </a:xfrm>
          <a:prstGeom prst="rect">
            <a:avLst/>
          </a:prstGeom>
        </p:spPr>
      </p:pic>
      <p:sp>
        <p:nvSpPr>
          <p:cNvPr id="31" name="TextBox 30"/>
          <p:cNvSpPr txBox="1"/>
          <p:nvPr/>
        </p:nvSpPr>
        <p:spPr>
          <a:xfrm>
            <a:off x="1789995" y="1627835"/>
            <a:ext cx="5476751" cy="409286"/>
          </a:xfrm>
          <a:prstGeom prst="rect">
            <a:avLst/>
          </a:prstGeom>
          <a:solidFill>
            <a:schemeClr val="bg1"/>
          </a:solidFill>
        </p:spPr>
        <p:txBody>
          <a:bodyPr wrap="square" lIns="146251" tIns="73124" rIns="146251" bIns="73124" rtlCol="0">
            <a:spAutoFit/>
          </a:bodyPr>
          <a:lstStyle/>
          <a:p>
            <a:pPr defTabSz="655843"/>
            <a:r>
              <a:rPr lang="en-US" sz="1700" dirty="0">
                <a:solidFill>
                  <a:prstClr val="black"/>
                </a:solidFill>
                <a:latin typeface="Cooper Black"/>
                <a:cs typeface="Cooper Black"/>
              </a:rPr>
              <a:t>Amazon Elastic Elastic </a:t>
            </a:r>
            <a:r>
              <a:rPr lang="en-US" sz="1700" dirty="0" err="1">
                <a:solidFill>
                  <a:prstClr val="black"/>
                </a:solidFill>
                <a:latin typeface="Cooper Black"/>
                <a:cs typeface="Cooper Black"/>
              </a:rPr>
              <a:t>MapReduce</a:t>
            </a:r>
            <a:r>
              <a:rPr lang="en-US" sz="1700" dirty="0">
                <a:solidFill>
                  <a:prstClr val="black"/>
                </a:solidFill>
                <a:latin typeface="Cooper Black"/>
                <a:cs typeface="Cooper Black"/>
              </a:rPr>
              <a:t> (EMR)</a:t>
            </a:r>
          </a:p>
        </p:txBody>
      </p:sp>
      <p:sp>
        <p:nvSpPr>
          <p:cNvPr id="32" name="TextBox 31"/>
          <p:cNvSpPr txBox="1"/>
          <p:nvPr/>
        </p:nvSpPr>
        <p:spPr>
          <a:xfrm>
            <a:off x="9688110" y="1611129"/>
            <a:ext cx="4899598" cy="409286"/>
          </a:xfrm>
          <a:prstGeom prst="rect">
            <a:avLst/>
          </a:prstGeom>
          <a:solidFill>
            <a:schemeClr val="bg1"/>
          </a:solidFill>
        </p:spPr>
        <p:txBody>
          <a:bodyPr wrap="square" lIns="146251" tIns="73124" rIns="146251" bIns="73124" rtlCol="0">
            <a:spAutoFit/>
          </a:bodyPr>
          <a:lstStyle/>
          <a:p>
            <a:pPr defTabSz="655843"/>
            <a:r>
              <a:rPr lang="en-US" sz="1700" dirty="0">
                <a:solidFill>
                  <a:prstClr val="black"/>
                </a:solidFill>
                <a:latin typeface="Cooper Black"/>
                <a:cs typeface="Cooper Black"/>
              </a:rPr>
              <a:t>Amazon Simple Storage Service (S3)</a:t>
            </a:r>
          </a:p>
        </p:txBody>
      </p:sp>
      <p:sp>
        <p:nvSpPr>
          <p:cNvPr id="33" name="TextBox 32"/>
          <p:cNvSpPr txBox="1"/>
          <p:nvPr/>
        </p:nvSpPr>
        <p:spPr>
          <a:xfrm>
            <a:off x="8296393" y="6669773"/>
            <a:ext cx="4980484" cy="409286"/>
          </a:xfrm>
          <a:prstGeom prst="rect">
            <a:avLst/>
          </a:prstGeom>
          <a:solidFill>
            <a:schemeClr val="bg1"/>
          </a:solidFill>
        </p:spPr>
        <p:txBody>
          <a:bodyPr wrap="square" lIns="146251" tIns="73124" rIns="146251" bIns="73124" rtlCol="0">
            <a:spAutoFit/>
          </a:bodyPr>
          <a:lstStyle/>
          <a:p>
            <a:pPr defTabSz="655843"/>
            <a:r>
              <a:rPr lang="en-US" sz="1700" dirty="0">
                <a:solidFill>
                  <a:prstClr val="black"/>
                </a:solidFill>
                <a:latin typeface="Cooper Black"/>
                <a:cs typeface="Cooper Black"/>
              </a:rPr>
              <a:t>Amazon Elastic Compute Cloud (EC2)</a:t>
            </a:r>
          </a:p>
        </p:txBody>
      </p:sp>
      <p:sp>
        <p:nvSpPr>
          <p:cNvPr id="34" name="TextBox 33"/>
          <p:cNvSpPr txBox="1"/>
          <p:nvPr/>
        </p:nvSpPr>
        <p:spPr>
          <a:xfrm>
            <a:off x="535571" y="-55403"/>
            <a:ext cx="203843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DATA</a:t>
            </a:r>
            <a:endParaRPr lang="en-US" sz="4500" dirty="0">
              <a:solidFill>
                <a:prstClr val="black">
                  <a:lumMod val="50000"/>
                  <a:lumOff val="50000"/>
                </a:prstClr>
              </a:solidFill>
              <a:latin typeface="Calibri"/>
            </a:endParaRPr>
          </a:p>
        </p:txBody>
      </p:sp>
      <p:sp>
        <p:nvSpPr>
          <p:cNvPr id="35" name="TextBox 34"/>
          <p:cNvSpPr txBox="1"/>
          <p:nvPr/>
        </p:nvSpPr>
        <p:spPr>
          <a:xfrm>
            <a:off x="3884329" y="-56953"/>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36" name="TextBox 35"/>
          <p:cNvSpPr txBox="1"/>
          <p:nvPr/>
        </p:nvSpPr>
        <p:spPr>
          <a:xfrm>
            <a:off x="11671624" y="-55403"/>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37" name="TextBox 36"/>
          <p:cNvSpPr txBox="1"/>
          <p:nvPr/>
        </p:nvSpPr>
        <p:spPr>
          <a:xfrm>
            <a:off x="7031035" y="-56953"/>
            <a:ext cx="3279949"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STORAGE</a:t>
            </a:r>
            <a:endParaRPr lang="en-US" sz="4500" dirty="0">
              <a:solidFill>
                <a:prstClr val="black">
                  <a:lumMod val="50000"/>
                  <a:lumOff val="50000"/>
                </a:prstClr>
              </a:solidFill>
              <a:latin typeface="Calibri"/>
            </a:endParaRPr>
          </a:p>
        </p:txBody>
      </p:sp>
      <p:sp>
        <p:nvSpPr>
          <p:cNvPr id="38" name="TextBox 37"/>
          <p:cNvSpPr txBox="1"/>
          <p:nvPr/>
        </p:nvSpPr>
        <p:spPr>
          <a:xfrm>
            <a:off x="10594246" y="4908199"/>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39" name="TextBox 38"/>
          <p:cNvSpPr txBox="1"/>
          <p:nvPr/>
        </p:nvSpPr>
        <p:spPr>
          <a:xfrm>
            <a:off x="6304588" y="4898178"/>
            <a:ext cx="2875880"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UTILITY</a:t>
            </a:r>
            <a:endParaRPr lang="en-US" sz="4500" dirty="0">
              <a:solidFill>
                <a:prstClr val="black">
                  <a:lumMod val="50000"/>
                  <a:lumOff val="50000"/>
                </a:prstClr>
              </a:solidFill>
              <a:latin typeface="Calibri"/>
            </a:endParaRPr>
          </a:p>
        </p:txBody>
      </p:sp>
      <p:pic>
        <p:nvPicPr>
          <p:cNvPr id="20" name="Picture 19"/>
          <p:cNvPicPr>
            <a:picLocks noChangeAspect="1"/>
          </p:cNvPicPr>
          <p:nvPr/>
        </p:nvPicPr>
        <p:blipFill>
          <a:blip r:embed="rId11"/>
          <a:stretch>
            <a:fillRect/>
          </a:stretch>
        </p:blipFill>
        <p:spPr>
          <a:xfrm>
            <a:off x="5214078" y="2180876"/>
            <a:ext cx="1205441" cy="1039988"/>
          </a:xfrm>
          <a:prstGeom prst="rect">
            <a:avLst/>
          </a:prstGeom>
        </p:spPr>
      </p:pic>
      <p:pic>
        <p:nvPicPr>
          <p:cNvPr id="25" name="Picture 24"/>
          <p:cNvPicPr>
            <a:picLocks noChangeAspect="1"/>
          </p:cNvPicPr>
          <p:nvPr/>
        </p:nvPicPr>
        <p:blipFill>
          <a:blip r:embed="rId14"/>
          <a:stretch>
            <a:fillRect/>
          </a:stretch>
        </p:blipFill>
        <p:spPr>
          <a:xfrm>
            <a:off x="4908235" y="2894997"/>
            <a:ext cx="2948746" cy="779105"/>
          </a:xfrm>
          <a:prstGeom prst="rect">
            <a:avLst/>
          </a:prstGeom>
        </p:spPr>
      </p:pic>
      <p:pic>
        <p:nvPicPr>
          <p:cNvPr id="5" name="Picture 4"/>
          <p:cNvPicPr>
            <a:picLocks noChangeAspect="1"/>
          </p:cNvPicPr>
          <p:nvPr/>
        </p:nvPicPr>
        <p:blipFill>
          <a:blip r:embed="rId3"/>
          <a:stretch>
            <a:fillRect/>
          </a:stretch>
        </p:blipFill>
        <p:spPr>
          <a:xfrm>
            <a:off x="6039535" y="5035108"/>
            <a:ext cx="9054852" cy="5023295"/>
          </a:xfrm>
          <a:prstGeom prst="rect">
            <a:avLst/>
          </a:prstGeom>
        </p:spPr>
      </p:pic>
      <p:grpSp>
        <p:nvGrpSpPr>
          <p:cNvPr id="40" name="Group 39"/>
          <p:cNvGrpSpPr/>
          <p:nvPr/>
        </p:nvGrpSpPr>
        <p:grpSpPr>
          <a:xfrm>
            <a:off x="0" y="6096000"/>
            <a:ext cx="6477000" cy="3657600"/>
            <a:chOff x="0" y="1371600"/>
            <a:chExt cx="5181600" cy="2514600"/>
          </a:xfrm>
        </p:grpSpPr>
        <p:sp>
          <p:nvSpPr>
            <p:cNvPr id="41" name="Cloud 40"/>
            <p:cNvSpPr/>
            <p:nvPr/>
          </p:nvSpPr>
          <p:spPr>
            <a:xfrm>
              <a:off x="0" y="1371600"/>
              <a:ext cx="5181600" cy="2514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42" name="Picture 2" descr="http://t3.gstatic.com/images?q=tbn:ANd9GcTa-nP5k9_H3T0S17E7vCXWc1Wjsf455quoKlT3SJIQQ8Ij_53n"/>
            <p:cNvPicPr>
              <a:picLocks noChangeAspect="1" noChangeArrowheads="1"/>
            </p:cNvPicPr>
            <p:nvPr/>
          </p:nvPicPr>
          <p:blipFill>
            <a:blip r:embed="rId15">
              <a:extLst>
                <a:ext uri="{28A0092B-C50C-407E-A947-70E740481C1C}">
                  <a14:useLocalDpi xmlns:a14="http://schemas.microsoft.com/office/drawing/2010/main" val="0"/>
                </a:ext>
              </a:extLst>
            </a:blip>
            <a:srcRect t="35873" b="35426"/>
            <a:stretch>
              <a:fillRect/>
            </a:stretch>
          </p:blipFill>
          <p:spPr bwMode="auto">
            <a:xfrm>
              <a:off x="609600" y="1828800"/>
              <a:ext cx="161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12" descr="http://2.bp.blogspot.com/-rHUzPAlzXLs/UDWYhj3hYEI/AAAAAAAAABY/-ofbWJD4OtA/s640/mapreduce-logo.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1000" y="2362200"/>
              <a:ext cx="1600200" cy="49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14" descr="http://t0.gstatic.com/images?q=tbn:ANd9GcTIYkNjDFTgEVaslR1Gx0jWD0y075rP5GvxfTHN2rvHkyHXpsnWTJhHIAQ"/>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600" y="2971800"/>
              <a:ext cx="1600200" cy="500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Picture 16" descr="http://silicon-news.com/news/wp-content/uploads/2012/07/bigtable.jpg"/>
            <p:cNvPicPr>
              <a:picLocks noChangeAspect="1" noChangeArrowheads="1"/>
            </p:cNvPicPr>
            <p:nvPr/>
          </p:nvPicPr>
          <p:blipFill>
            <a:blip r:embed="rId18">
              <a:extLst>
                <a:ext uri="{28A0092B-C50C-407E-A947-70E740481C1C}">
                  <a14:useLocalDpi xmlns:a14="http://schemas.microsoft.com/office/drawing/2010/main" val="0"/>
                </a:ext>
              </a:extLst>
            </a:blip>
            <a:srcRect b="34119"/>
            <a:stretch>
              <a:fillRect/>
            </a:stretch>
          </p:blipFill>
          <p:spPr bwMode="auto">
            <a:xfrm>
              <a:off x="2667000" y="1828800"/>
              <a:ext cx="1828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 name="Picture 18" descr="http://www.kurzweilai.net/images/Google-logo1.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67000" y="2438400"/>
              <a:ext cx="915988"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TextBox 19"/>
            <p:cNvSpPr txBox="1">
              <a:spLocks noChangeArrowheads="1"/>
            </p:cNvSpPr>
            <p:nvPr/>
          </p:nvSpPr>
          <p:spPr bwMode="auto">
            <a:xfrm>
              <a:off x="3505200" y="2438400"/>
              <a:ext cx="1447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b="1">
                  <a:solidFill>
                    <a:srgbClr val="FF0000"/>
                  </a:solidFill>
                  <a:latin typeface="Baskerville Old Face" pitchFamily="18" charset="0"/>
                </a:rPr>
                <a:t>M</a:t>
              </a:r>
              <a:r>
                <a:rPr lang="en-US" altLang="en-US" sz="2000" b="1">
                  <a:solidFill>
                    <a:srgbClr val="00B050"/>
                  </a:solidFill>
                  <a:latin typeface="Baskerville Old Face" pitchFamily="18" charset="0"/>
                </a:rPr>
                <a:t>a</a:t>
              </a:r>
              <a:r>
                <a:rPr lang="en-US" altLang="en-US" sz="2000" b="1">
                  <a:solidFill>
                    <a:srgbClr val="FFFF00"/>
                  </a:solidFill>
                  <a:latin typeface="Baskerville Old Face" pitchFamily="18" charset="0"/>
                </a:rPr>
                <a:t>p</a:t>
              </a:r>
              <a:r>
                <a:rPr lang="en-US" altLang="en-US" sz="2000" b="1">
                  <a:solidFill>
                    <a:srgbClr val="0070C0"/>
                  </a:solidFill>
                  <a:latin typeface="Baskerville Old Face" pitchFamily="18" charset="0"/>
                </a:rPr>
                <a:t>R</a:t>
              </a:r>
              <a:r>
                <a:rPr lang="en-US" altLang="en-US" sz="2000" b="1">
                  <a:solidFill>
                    <a:srgbClr val="FF0000"/>
                  </a:solidFill>
                  <a:latin typeface="Baskerville Old Face" pitchFamily="18" charset="0"/>
                </a:rPr>
                <a:t>e</a:t>
              </a:r>
              <a:r>
                <a:rPr lang="en-US" altLang="en-US" sz="2000" b="1">
                  <a:solidFill>
                    <a:srgbClr val="00B050"/>
                  </a:solidFill>
                  <a:latin typeface="Baskerville Old Face" pitchFamily="18" charset="0"/>
                </a:rPr>
                <a:t>d</a:t>
              </a:r>
              <a:r>
                <a:rPr lang="en-US" altLang="en-US" sz="2000" b="1">
                  <a:solidFill>
                    <a:srgbClr val="0070C0"/>
                  </a:solidFill>
                  <a:latin typeface="Baskerville Old Face" pitchFamily="18" charset="0"/>
                </a:rPr>
                <a:t>u</a:t>
              </a:r>
              <a:r>
                <a:rPr lang="en-US" altLang="en-US" sz="2000" b="1">
                  <a:solidFill>
                    <a:srgbClr val="FFFF00"/>
                  </a:solidFill>
                  <a:latin typeface="Baskerville Old Face" pitchFamily="18" charset="0"/>
                </a:rPr>
                <a:t>c</a:t>
              </a:r>
              <a:r>
                <a:rPr lang="en-US" altLang="en-US" sz="2000" b="1">
                  <a:solidFill>
                    <a:srgbClr val="FF0000"/>
                  </a:solidFill>
                  <a:latin typeface="Baskerville Old Face" pitchFamily="18" charset="0"/>
                </a:rPr>
                <a:t>e</a:t>
              </a:r>
            </a:p>
          </p:txBody>
        </p:sp>
        <p:pic>
          <p:nvPicPr>
            <p:cNvPr id="48" name="Picture 18" descr="http://www.kurzweilai.net/images/Google-logo1.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67000" y="3048000"/>
              <a:ext cx="915988"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 name="TextBox 21"/>
            <p:cNvSpPr txBox="1">
              <a:spLocks noChangeArrowheads="1"/>
            </p:cNvSpPr>
            <p:nvPr/>
          </p:nvSpPr>
          <p:spPr bwMode="auto">
            <a:xfrm>
              <a:off x="3505200" y="3048000"/>
              <a:ext cx="1447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000" b="1">
                  <a:solidFill>
                    <a:srgbClr val="FF0000"/>
                  </a:solidFill>
                  <a:latin typeface="Baskerville Old Face" pitchFamily="18" charset="0"/>
                </a:rPr>
                <a:t>F</a:t>
              </a:r>
              <a:r>
                <a:rPr lang="en-US" altLang="en-US" sz="2000" b="1">
                  <a:solidFill>
                    <a:srgbClr val="00B050"/>
                  </a:solidFill>
                  <a:latin typeface="Baskerville Old Face" pitchFamily="18" charset="0"/>
                </a:rPr>
                <a:t>i</a:t>
              </a:r>
              <a:r>
                <a:rPr lang="en-US" altLang="en-US" sz="2000" b="1">
                  <a:solidFill>
                    <a:srgbClr val="FFFF00"/>
                  </a:solidFill>
                  <a:latin typeface="Baskerville Old Face" pitchFamily="18" charset="0"/>
                </a:rPr>
                <a:t>l</a:t>
              </a:r>
              <a:r>
                <a:rPr lang="en-US" altLang="en-US" sz="2000" b="1">
                  <a:solidFill>
                    <a:srgbClr val="0070C0"/>
                  </a:solidFill>
                  <a:latin typeface="Baskerville Old Face" pitchFamily="18" charset="0"/>
                </a:rPr>
                <a:t>e</a:t>
              </a:r>
              <a:r>
                <a:rPr lang="en-US" altLang="en-US" sz="2000" b="1">
                  <a:latin typeface="Baskerville Old Face" pitchFamily="18" charset="0"/>
                </a:rPr>
                <a:t> </a:t>
              </a:r>
              <a:r>
                <a:rPr lang="en-US" altLang="en-US" sz="2000" b="1">
                  <a:solidFill>
                    <a:srgbClr val="FF0000"/>
                  </a:solidFill>
                  <a:latin typeface="Baskerville Old Face" pitchFamily="18" charset="0"/>
                </a:rPr>
                <a:t>S</a:t>
              </a:r>
              <a:r>
                <a:rPr lang="en-US" altLang="en-US" sz="2000" b="1">
                  <a:solidFill>
                    <a:srgbClr val="00B050"/>
                  </a:solidFill>
                  <a:latin typeface="Baskerville Old Face" pitchFamily="18" charset="0"/>
                </a:rPr>
                <a:t>y</a:t>
              </a:r>
              <a:r>
                <a:rPr lang="en-US" altLang="en-US" sz="2000" b="1">
                  <a:solidFill>
                    <a:srgbClr val="0070C0"/>
                  </a:solidFill>
                  <a:latin typeface="Baskerville Old Face" pitchFamily="18" charset="0"/>
                </a:rPr>
                <a:t>s</a:t>
              </a:r>
              <a:r>
                <a:rPr lang="en-US" altLang="en-US" sz="2000" b="1">
                  <a:solidFill>
                    <a:srgbClr val="FFFF00"/>
                  </a:solidFill>
                  <a:latin typeface="Baskerville Old Face" pitchFamily="18" charset="0"/>
                </a:rPr>
                <a:t>t</a:t>
              </a:r>
              <a:r>
                <a:rPr lang="en-US" altLang="en-US" sz="2000" b="1">
                  <a:solidFill>
                    <a:srgbClr val="0070C0"/>
                  </a:solidFill>
                  <a:latin typeface="Baskerville Old Face" pitchFamily="18" charset="0"/>
                </a:rPr>
                <a:t>e</a:t>
              </a:r>
              <a:r>
                <a:rPr lang="en-US" altLang="en-US" sz="2000" b="1">
                  <a:solidFill>
                    <a:srgbClr val="FF0000"/>
                  </a:solidFill>
                  <a:latin typeface="Baskerville Old Face" pitchFamily="18" charset="0"/>
                </a:rPr>
                <a:t>m</a:t>
              </a:r>
            </a:p>
          </p:txBody>
        </p:sp>
        <p:sp>
          <p:nvSpPr>
            <p:cNvPr id="50" name="Left-Right Arrow 49"/>
            <p:cNvSpPr/>
            <p:nvPr/>
          </p:nvSpPr>
          <p:spPr>
            <a:xfrm>
              <a:off x="2209800" y="1905000"/>
              <a:ext cx="457200" cy="228600"/>
            </a:xfrm>
            <a:prstGeom prst="leftRight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1" name="Left-Right Arrow 50"/>
            <p:cNvSpPr/>
            <p:nvPr/>
          </p:nvSpPr>
          <p:spPr>
            <a:xfrm>
              <a:off x="1981200" y="2514600"/>
              <a:ext cx="685800" cy="228600"/>
            </a:xfrm>
            <a:prstGeom prst="leftRight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sp>
          <p:nvSpPr>
            <p:cNvPr id="52" name="Left-Right Arrow 51"/>
            <p:cNvSpPr/>
            <p:nvPr/>
          </p:nvSpPr>
          <p:spPr>
            <a:xfrm>
              <a:off x="2209800" y="3124200"/>
              <a:ext cx="533400" cy="228600"/>
            </a:xfrm>
            <a:prstGeom prst="leftRight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a:p>
          </p:txBody>
        </p:sp>
        <p:pic>
          <p:nvPicPr>
            <p:cNvPr id="53" name="Picture 7" descr="http://accumulo.apache.org/images/accumulo-logo.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2000" y="1524000"/>
              <a:ext cx="121920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54" name="TextBox 53"/>
          <p:cNvSpPr txBox="1"/>
          <p:nvPr/>
        </p:nvSpPr>
        <p:spPr>
          <a:xfrm>
            <a:off x="10591800" y="4800600"/>
            <a:ext cx="2459976"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CLOUD</a:t>
            </a:r>
            <a:endParaRPr lang="en-US" sz="4500" dirty="0">
              <a:solidFill>
                <a:prstClr val="black">
                  <a:lumMod val="50000"/>
                  <a:lumOff val="50000"/>
                </a:prstClr>
              </a:solidFill>
              <a:latin typeface="Calibri"/>
            </a:endParaRPr>
          </a:p>
        </p:txBody>
      </p:sp>
      <p:sp>
        <p:nvSpPr>
          <p:cNvPr id="55" name="TextBox 54"/>
          <p:cNvSpPr txBox="1"/>
          <p:nvPr/>
        </p:nvSpPr>
        <p:spPr>
          <a:xfrm>
            <a:off x="7089518" y="4799050"/>
            <a:ext cx="2283082"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Utility</a:t>
            </a:r>
            <a:endParaRPr lang="en-US" sz="4500" dirty="0">
              <a:solidFill>
                <a:prstClr val="black">
                  <a:lumMod val="50000"/>
                  <a:lumOff val="50000"/>
                </a:prstClr>
              </a:solidFill>
              <a:latin typeface="Calibri"/>
            </a:endParaRPr>
          </a:p>
        </p:txBody>
      </p:sp>
      <p:sp>
        <p:nvSpPr>
          <p:cNvPr id="56" name="TextBox 55"/>
          <p:cNvSpPr txBox="1"/>
          <p:nvPr/>
        </p:nvSpPr>
        <p:spPr>
          <a:xfrm>
            <a:off x="228600" y="5486400"/>
            <a:ext cx="5939369" cy="840173"/>
          </a:xfrm>
          <a:prstGeom prst="rect">
            <a:avLst/>
          </a:prstGeom>
          <a:noFill/>
        </p:spPr>
        <p:txBody>
          <a:bodyPr wrap="none" lIns="146251" tIns="73124" rIns="146251" bIns="73124" rtlCol="0">
            <a:spAutoFit/>
          </a:bodyPr>
          <a:lstStyle/>
          <a:p>
            <a:pPr defTabSz="655843"/>
            <a:r>
              <a:rPr lang="en-US" sz="4500" dirty="0">
                <a:solidFill>
                  <a:prstClr val="black">
                    <a:lumMod val="50000"/>
                    <a:lumOff val="50000"/>
                  </a:prstClr>
                </a:solidFill>
                <a:latin typeface="Cooper Black"/>
                <a:cs typeface="Cooper Black"/>
              </a:rPr>
              <a:t>Data Cloud History</a:t>
            </a:r>
            <a:endParaRPr lang="en-US" sz="4500" dirty="0">
              <a:solidFill>
                <a:prstClr val="black">
                  <a:lumMod val="50000"/>
                  <a:lumOff val="50000"/>
                </a:prstClr>
              </a:solidFill>
              <a:latin typeface="Calibri"/>
            </a:endParaRPr>
          </a:p>
        </p:txBody>
      </p:sp>
      <p:pic>
        <p:nvPicPr>
          <p:cNvPr id="57" name="Picture 56"/>
          <p:cNvPicPr>
            <a:picLocks noChangeAspect="1"/>
          </p:cNvPicPr>
          <p:nvPr/>
        </p:nvPicPr>
        <p:blipFill>
          <a:blip r:embed="rId21"/>
          <a:stretch>
            <a:fillRect/>
          </a:stretch>
        </p:blipFill>
        <p:spPr>
          <a:xfrm>
            <a:off x="14097000" y="152400"/>
            <a:ext cx="1270000" cy="952500"/>
          </a:xfrm>
          <a:prstGeom prst="rect">
            <a:avLst/>
          </a:prstGeom>
        </p:spPr>
      </p:pic>
      <p:cxnSp>
        <p:nvCxnSpPr>
          <p:cNvPr id="58" name="Straight Connector 57"/>
          <p:cNvCxnSpPr/>
          <p:nvPr/>
        </p:nvCxnSpPr>
        <p:spPr>
          <a:xfrm>
            <a:off x="228600" y="9587276"/>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743200" y="95110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57383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3920226" y="3890578"/>
            <a:ext cx="7715481" cy="818614"/>
          </a:xfrm>
          <a:prstGeom prst="rect">
            <a:avLst/>
          </a:prstGeom>
        </p:spPr>
        <p:txBody>
          <a:bodyPr vert="horz" wrap="square" lIns="0" tIns="18217" rIns="0" bIns="0" rtlCol="0">
            <a:spAutoFit/>
          </a:bodyPr>
          <a:lstStyle/>
          <a:p>
            <a:pPr marL="18217">
              <a:spcBef>
                <a:spcPts val="144"/>
              </a:spcBef>
              <a:tabLst>
                <a:tab pos="4121803" algn="l"/>
              </a:tabLst>
            </a:pPr>
            <a:r>
              <a:rPr sz="5200" b="1" spc="-6" dirty="0">
                <a:solidFill>
                  <a:srgbClr val="17375E"/>
                </a:solidFill>
              </a:rPr>
              <a:t>IV.</a:t>
            </a:r>
            <a:r>
              <a:rPr sz="5200" b="1" spc="6" dirty="0">
                <a:solidFill>
                  <a:srgbClr val="17375E"/>
                </a:solidFill>
              </a:rPr>
              <a:t> </a:t>
            </a:r>
            <a:r>
              <a:rPr lang="en-US" sz="5200" b="1" spc="-6" dirty="0">
                <a:solidFill>
                  <a:srgbClr val="17375E"/>
                </a:solidFill>
              </a:rPr>
              <a:t>What is Data Science</a:t>
            </a:r>
            <a:endParaRPr sz="5200" b="1" dirty="0">
              <a:solidFill>
                <a:srgbClr val="17375E"/>
              </a:solidFill>
            </a:endParaRPr>
          </a:p>
        </p:txBody>
      </p:sp>
      <p:pic>
        <p:nvPicPr>
          <p:cNvPr id="14" name="Picture 13"/>
          <p:cNvPicPr>
            <a:picLocks noChangeAspect="1"/>
          </p:cNvPicPr>
          <p:nvPr/>
        </p:nvPicPr>
        <p:blipFill>
          <a:blip r:embed="rId2"/>
          <a:stretch>
            <a:fillRect/>
          </a:stretch>
        </p:blipFill>
        <p:spPr>
          <a:xfrm>
            <a:off x="13716000" y="304800"/>
            <a:ext cx="1270000" cy="952500"/>
          </a:xfrm>
          <a:prstGeom prst="rect">
            <a:avLst/>
          </a:prstGeom>
        </p:spPr>
      </p:pic>
      <p:cxnSp>
        <p:nvCxnSpPr>
          <p:cNvPr id="15" name="Straight Connector 1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3239150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3990320" cy="1676400"/>
          </a:xfrm>
        </p:spPr>
        <p:txBody>
          <a:bodyPr/>
          <a:lstStyle/>
          <a:p>
            <a:r>
              <a:rPr lang="en-US" dirty="0">
                <a:solidFill>
                  <a:srgbClr val="17375E"/>
                </a:solidFill>
              </a:rPr>
              <a:t>Data Science Venn Diagram</a:t>
            </a:r>
          </a:p>
        </p:txBody>
      </p:sp>
      <p:pic>
        <p:nvPicPr>
          <p:cNvPr id="4" name="Picture 3"/>
          <p:cNvPicPr>
            <a:picLocks noChangeAspect="1"/>
          </p:cNvPicPr>
          <p:nvPr/>
        </p:nvPicPr>
        <p:blipFill>
          <a:blip r:embed="rId2"/>
          <a:stretch>
            <a:fillRect/>
          </a:stretch>
        </p:blipFill>
        <p:spPr>
          <a:xfrm>
            <a:off x="-152400" y="2362200"/>
            <a:ext cx="15849600" cy="6436911"/>
          </a:xfrm>
          <a:prstGeom prst="rect">
            <a:avLst/>
          </a:prstGeom>
        </p:spPr>
      </p:pic>
      <p:pic>
        <p:nvPicPr>
          <p:cNvPr id="5" name="Picture 4"/>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
        <p:nvSpPr>
          <p:cNvPr id="8" name="5-Point Star 7"/>
          <p:cNvSpPr/>
          <p:nvPr/>
        </p:nvSpPr>
        <p:spPr>
          <a:xfrm>
            <a:off x="1371600" y="7848600"/>
            <a:ext cx="533400" cy="533400"/>
          </a:xfrm>
          <a:prstGeom prst="star5">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US"/>
          </a:p>
        </p:txBody>
      </p:sp>
      <p:sp>
        <p:nvSpPr>
          <p:cNvPr id="9" name="TextBox 8"/>
          <p:cNvSpPr txBox="1"/>
          <p:nvPr/>
        </p:nvSpPr>
        <p:spPr>
          <a:xfrm>
            <a:off x="1981200" y="7848600"/>
            <a:ext cx="3124200" cy="461665"/>
          </a:xfrm>
          <a:prstGeom prst="rect">
            <a:avLst/>
          </a:prstGeom>
          <a:noFill/>
        </p:spPr>
        <p:txBody>
          <a:bodyPr wrap="square" rtlCol="0">
            <a:spAutoFit/>
          </a:bodyPr>
          <a:lstStyle/>
          <a:p>
            <a:r>
              <a:rPr lang="en-US" sz="2400" b="1" dirty="0"/>
              <a:t>Computer Architecture</a:t>
            </a:r>
          </a:p>
        </p:txBody>
      </p:sp>
    </p:spTree>
    <p:extLst>
      <p:ext uri="{BB962C8B-B14F-4D97-AF65-F5344CB8AC3E}">
        <p14:creationId xmlns:p14="http://schemas.microsoft.com/office/powerpoint/2010/main" val="20340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1143000" y="228600"/>
            <a:ext cx="12954000" cy="1095590"/>
          </a:xfrm>
          <a:prstGeom prst="rect">
            <a:avLst/>
          </a:prstGeom>
        </p:spPr>
        <p:txBody>
          <a:bodyPr vert="horz" wrap="square" lIns="0" tIns="18194" rIns="0" bIns="0" rtlCol="0">
            <a:spAutoFit/>
          </a:bodyPr>
          <a:lstStyle/>
          <a:p>
            <a:pPr marL="18194">
              <a:spcBef>
                <a:spcPts val="144"/>
              </a:spcBef>
            </a:pPr>
            <a:r>
              <a:rPr spc="-6" dirty="0">
                <a:solidFill>
                  <a:srgbClr val="17375E"/>
                </a:solidFill>
              </a:rPr>
              <a:t>Introduction: </a:t>
            </a:r>
            <a:r>
              <a:rPr dirty="0">
                <a:solidFill>
                  <a:srgbClr val="17375E"/>
                </a:solidFill>
              </a:rPr>
              <a:t>My</a:t>
            </a:r>
            <a:r>
              <a:rPr spc="-72" dirty="0">
                <a:solidFill>
                  <a:srgbClr val="17375E"/>
                </a:solidFill>
              </a:rPr>
              <a:t> </a:t>
            </a:r>
            <a:r>
              <a:rPr lang="en-US" spc="-6" dirty="0">
                <a:solidFill>
                  <a:srgbClr val="17375E"/>
                </a:solidFill>
              </a:rPr>
              <a:t>background</a:t>
            </a:r>
            <a:endParaRPr spc="-6" dirty="0">
              <a:solidFill>
                <a:srgbClr val="17375E"/>
              </a:solidFill>
            </a:endParaRPr>
          </a:p>
        </p:txBody>
      </p:sp>
      <p:sp>
        <p:nvSpPr>
          <p:cNvPr id="14" name="object 14"/>
          <p:cNvSpPr txBox="1"/>
          <p:nvPr/>
        </p:nvSpPr>
        <p:spPr>
          <a:xfrm>
            <a:off x="685801" y="1752601"/>
            <a:ext cx="14173200" cy="7696199"/>
          </a:xfrm>
          <a:prstGeom prst="rect">
            <a:avLst/>
          </a:prstGeom>
        </p:spPr>
        <p:txBody>
          <a:bodyPr vert="horz" wrap="square" lIns="0" tIns="109167" rIns="0" bIns="0" rtlCol="0">
            <a:normAutofit fontScale="92500" lnSpcReduction="10000"/>
          </a:bodyPr>
          <a:lstStyle/>
          <a:p>
            <a:pPr marL="509422" marR="1077980" indent="-491235" defTabSz="654978">
              <a:lnSpc>
                <a:spcPct val="79200"/>
              </a:lnSpc>
              <a:spcBef>
                <a:spcPts val="861"/>
              </a:spcBef>
              <a:buFont typeface="Times New Roman"/>
              <a:buChar char="▪"/>
              <a:tabLst>
                <a:tab pos="508513" algn="l"/>
                <a:tab pos="509422" algn="l"/>
              </a:tabLst>
            </a:pPr>
            <a:r>
              <a:rPr sz="4000" spc="-6" dirty="0">
                <a:solidFill>
                  <a:srgbClr val="17375E"/>
                </a:solidFill>
                <a:cs typeface="Tahoma"/>
              </a:rPr>
              <a:t>Undergraduate </a:t>
            </a:r>
            <a:r>
              <a:rPr lang="en-US" sz="4000" spc="-6" dirty="0">
                <a:solidFill>
                  <a:srgbClr val="17375E"/>
                </a:solidFill>
                <a:cs typeface="Tahoma"/>
              </a:rPr>
              <a:t>B.S Degree in Computer Science</a:t>
            </a:r>
            <a:endParaRPr sz="4000" dirty="0">
              <a:solidFill>
                <a:srgbClr val="17375E"/>
              </a:solidFill>
              <a:cs typeface="Tahoma"/>
            </a:endParaRPr>
          </a:p>
          <a:p>
            <a:pPr marL="1082537" lvl="1" indent="-409361" defTabSz="654978">
              <a:lnSpc>
                <a:spcPts val="3058"/>
              </a:lnSpc>
              <a:buFontTx/>
              <a:buChar char="–"/>
              <a:tabLst>
                <a:tab pos="1081623" algn="l"/>
                <a:tab pos="1082537" algn="l"/>
              </a:tabLst>
            </a:pPr>
            <a:r>
              <a:rPr lang="en-US" sz="3600" spc="-6" dirty="0">
                <a:solidFill>
                  <a:srgbClr val="17375E"/>
                </a:solidFill>
                <a:cs typeface="Tahoma"/>
              </a:rPr>
              <a:t>Mississippi Valley State University, </a:t>
            </a:r>
            <a:r>
              <a:rPr lang="en-US" sz="3600" spc="-6" dirty="0" err="1">
                <a:solidFill>
                  <a:srgbClr val="17375E"/>
                </a:solidFill>
                <a:cs typeface="Tahoma"/>
              </a:rPr>
              <a:t>Itta-Bena</a:t>
            </a:r>
            <a:r>
              <a:rPr lang="en-US" sz="3600" spc="-6" dirty="0">
                <a:solidFill>
                  <a:srgbClr val="17375E"/>
                </a:solidFill>
                <a:cs typeface="Tahoma"/>
              </a:rPr>
              <a:t>, MS</a:t>
            </a:r>
            <a:endParaRPr sz="3600" dirty="0">
              <a:solidFill>
                <a:srgbClr val="17375E"/>
              </a:solidFill>
              <a:cs typeface="Tahoma"/>
            </a:endParaRPr>
          </a:p>
          <a:p>
            <a:pPr marL="654978" lvl="1" defTabSz="654978">
              <a:spcBef>
                <a:spcPts val="43"/>
              </a:spcBef>
              <a:buClr>
                <a:srgbClr val="808000"/>
              </a:buClr>
              <a:buFont typeface="Tahoma"/>
              <a:buChar char="–"/>
            </a:pPr>
            <a:endParaRPr sz="3600" dirty="0">
              <a:solidFill>
                <a:srgbClr val="17375E"/>
              </a:solidFill>
              <a:cs typeface="Times New Roman"/>
            </a:endParaRPr>
          </a:p>
          <a:p>
            <a:pPr marL="509422" indent="-491235" defTabSz="654978">
              <a:lnSpc>
                <a:spcPts val="3433"/>
              </a:lnSpc>
              <a:buFont typeface="Times New Roman"/>
              <a:buChar char="▪"/>
              <a:tabLst>
                <a:tab pos="508513" algn="l"/>
                <a:tab pos="509422" algn="l"/>
              </a:tabLst>
            </a:pPr>
            <a:r>
              <a:rPr lang="en-US" sz="4000" dirty="0">
                <a:solidFill>
                  <a:srgbClr val="17375E"/>
                </a:solidFill>
                <a:cs typeface="Tahoma"/>
              </a:rPr>
              <a:t>Harvard-MIT Post-baccalaureate in Bioinformatics and Integrative Genomics (BIG) and a fellow at </a:t>
            </a:r>
            <a:r>
              <a:rPr lang="en-US" sz="4000" spc="-6" dirty="0">
                <a:solidFill>
                  <a:srgbClr val="17375E"/>
                </a:solidFill>
                <a:cs typeface="Tahoma"/>
              </a:rPr>
              <a:t>NIH Department of Clinical Research Informatics (DCRI</a:t>
            </a:r>
            <a:r>
              <a:rPr lang="en-US" sz="3600" spc="-6" dirty="0">
                <a:solidFill>
                  <a:srgbClr val="17375E"/>
                </a:solidFill>
                <a:cs typeface="Tahoma"/>
              </a:rPr>
              <a:t>)</a:t>
            </a:r>
            <a:endParaRPr lang="en-US" sz="3600" dirty="0">
              <a:solidFill>
                <a:srgbClr val="17375E"/>
              </a:solidFill>
              <a:cs typeface="Tahoma"/>
            </a:endParaRPr>
          </a:p>
          <a:p>
            <a:pPr marL="1082537" lvl="1" indent="-409361" defTabSz="654978">
              <a:lnSpc>
                <a:spcPts val="3094"/>
              </a:lnSpc>
              <a:buFontTx/>
              <a:buChar char="–"/>
              <a:tabLst>
                <a:tab pos="1081623" algn="l"/>
                <a:tab pos="1082537" algn="l"/>
              </a:tabLst>
            </a:pPr>
            <a:r>
              <a:rPr lang="en-US" sz="3600" spc="-6" dirty="0">
                <a:solidFill>
                  <a:srgbClr val="17375E"/>
                </a:solidFill>
                <a:cs typeface="Tahoma"/>
              </a:rPr>
              <a:t>MIT-Harvard Health and Science Technology (HST) / i2b2, Cambridge, MA</a:t>
            </a:r>
          </a:p>
          <a:p>
            <a:pPr marL="1082537" lvl="1" indent="-409361" defTabSz="654978">
              <a:lnSpc>
                <a:spcPts val="3094"/>
              </a:lnSpc>
              <a:buFontTx/>
              <a:buChar char="–"/>
              <a:tabLst>
                <a:tab pos="1081623" algn="l"/>
                <a:tab pos="1082537" algn="l"/>
              </a:tabLst>
            </a:pPr>
            <a:r>
              <a:rPr lang="en-US" sz="3600" spc="-6" dirty="0">
                <a:solidFill>
                  <a:srgbClr val="17375E"/>
                </a:solidFill>
                <a:cs typeface="Tahoma"/>
              </a:rPr>
              <a:t>NIH Clinical Center, Bethesda, MD</a:t>
            </a:r>
            <a:endParaRPr lang="en-US" sz="3600" dirty="0">
              <a:solidFill>
                <a:srgbClr val="17375E"/>
              </a:solidFill>
              <a:cs typeface="Tahoma"/>
            </a:endParaRPr>
          </a:p>
          <a:p>
            <a:pPr marL="509422" indent="-491235" defTabSz="654978">
              <a:lnSpc>
                <a:spcPts val="3433"/>
              </a:lnSpc>
              <a:buFont typeface="Times New Roman"/>
              <a:buChar char="▪"/>
              <a:tabLst>
                <a:tab pos="508513" algn="l"/>
                <a:tab pos="509422" algn="l"/>
              </a:tabLst>
            </a:pPr>
            <a:endParaRPr lang="en-US" sz="3600" spc="-6" dirty="0">
              <a:solidFill>
                <a:srgbClr val="17375E"/>
              </a:solidFill>
              <a:cs typeface="Tahoma"/>
            </a:endParaRPr>
          </a:p>
          <a:p>
            <a:pPr marL="509422" indent="-491235" defTabSz="654978">
              <a:lnSpc>
                <a:spcPts val="3433"/>
              </a:lnSpc>
              <a:buFont typeface="Times New Roman"/>
              <a:buChar char="▪"/>
              <a:tabLst>
                <a:tab pos="508513" algn="l"/>
                <a:tab pos="509422" algn="l"/>
              </a:tabLst>
            </a:pPr>
            <a:r>
              <a:rPr lang="en-US" sz="4000" spc="-6" dirty="0">
                <a:solidFill>
                  <a:srgbClr val="17375E"/>
                </a:solidFill>
                <a:cs typeface="Tahoma"/>
              </a:rPr>
              <a:t>M.Sc. In Computer Science</a:t>
            </a:r>
            <a:r>
              <a:rPr sz="4000" spc="-6" dirty="0">
                <a:solidFill>
                  <a:srgbClr val="17375E"/>
                </a:solidFill>
                <a:cs typeface="Tahoma"/>
              </a:rPr>
              <a:t>, and Ph.D. in </a:t>
            </a:r>
            <a:r>
              <a:rPr lang="en-US" sz="4000" spc="-6" dirty="0">
                <a:solidFill>
                  <a:srgbClr val="17375E"/>
                </a:solidFill>
                <a:cs typeface="Tahoma"/>
              </a:rPr>
              <a:t>Computer Science with a focus in Bioinformatics</a:t>
            </a:r>
            <a:endParaRPr sz="4000" dirty="0">
              <a:solidFill>
                <a:srgbClr val="17375E"/>
              </a:solidFill>
              <a:cs typeface="Tahoma"/>
            </a:endParaRPr>
          </a:p>
          <a:p>
            <a:pPr marL="1082537" lvl="1" indent="-409361" defTabSz="654978">
              <a:lnSpc>
                <a:spcPts val="3094"/>
              </a:lnSpc>
              <a:buFontTx/>
              <a:buChar char="–"/>
              <a:tabLst>
                <a:tab pos="1081623" algn="l"/>
                <a:tab pos="1082537" algn="l"/>
              </a:tabLst>
            </a:pPr>
            <a:r>
              <a:rPr lang="en-US" sz="3600" spc="-6" dirty="0">
                <a:solidFill>
                  <a:srgbClr val="17375E"/>
                </a:solidFill>
                <a:cs typeface="Tahoma"/>
              </a:rPr>
              <a:t>Bowie State University, Bowie, MD</a:t>
            </a:r>
            <a:endParaRPr sz="3600" dirty="0">
              <a:solidFill>
                <a:srgbClr val="17375E"/>
              </a:solidFill>
              <a:cs typeface="Times New Roman"/>
            </a:endParaRPr>
          </a:p>
          <a:p>
            <a:pPr marL="673176" lvl="1" defTabSz="654978">
              <a:lnSpc>
                <a:spcPts val="3094"/>
              </a:lnSpc>
              <a:tabLst>
                <a:tab pos="1081623" algn="l"/>
                <a:tab pos="1082537" algn="l"/>
              </a:tabLst>
            </a:pPr>
            <a:endParaRPr sz="4000" dirty="0">
              <a:solidFill>
                <a:srgbClr val="17375E"/>
              </a:solidFill>
              <a:cs typeface="Times New Roman"/>
            </a:endParaRPr>
          </a:p>
          <a:p>
            <a:pPr marL="509422" marR="910603" indent="-491235" defTabSz="654978">
              <a:lnSpc>
                <a:spcPts val="2757"/>
              </a:lnSpc>
              <a:buFont typeface="Times New Roman"/>
              <a:buChar char="▪"/>
              <a:tabLst>
                <a:tab pos="508513" algn="l"/>
                <a:tab pos="509422" algn="l"/>
              </a:tabLst>
            </a:pPr>
            <a:r>
              <a:rPr sz="4000" spc="-6" dirty="0">
                <a:solidFill>
                  <a:srgbClr val="17375E"/>
                </a:solidFill>
                <a:cs typeface="Tahoma"/>
              </a:rPr>
              <a:t>Mentors include computer scientists, </a:t>
            </a:r>
            <a:r>
              <a:rPr lang="en-US" sz="4000" spc="-6" dirty="0">
                <a:solidFill>
                  <a:srgbClr val="17375E"/>
                </a:solidFill>
                <a:cs typeface="Tahoma"/>
              </a:rPr>
              <a:t>enterprise architects</a:t>
            </a:r>
            <a:r>
              <a:rPr sz="4000" spc="-6" dirty="0">
                <a:solidFill>
                  <a:srgbClr val="17375E"/>
                </a:solidFill>
                <a:cs typeface="Tahoma"/>
              </a:rPr>
              <a:t>, </a:t>
            </a:r>
            <a:r>
              <a:rPr lang="en-US" sz="4000" spc="-6" dirty="0">
                <a:solidFill>
                  <a:srgbClr val="17375E"/>
                </a:solidFill>
                <a:cs typeface="Tahoma"/>
              </a:rPr>
              <a:t>cyber security specialists</a:t>
            </a:r>
            <a:r>
              <a:rPr sz="4000" spc="-6" dirty="0">
                <a:solidFill>
                  <a:srgbClr val="17375E"/>
                </a:solidFill>
                <a:cs typeface="Tahoma"/>
              </a:rPr>
              <a:t>, </a:t>
            </a:r>
            <a:r>
              <a:rPr lang="en-US" sz="4000" spc="-6" dirty="0">
                <a:solidFill>
                  <a:srgbClr val="17375E"/>
                </a:solidFill>
                <a:cs typeface="Tahoma"/>
              </a:rPr>
              <a:t>system engineers, </a:t>
            </a:r>
            <a:r>
              <a:rPr sz="4000" dirty="0">
                <a:solidFill>
                  <a:srgbClr val="17375E"/>
                </a:solidFill>
                <a:cs typeface="Tahoma"/>
              </a:rPr>
              <a:t>&amp; </a:t>
            </a:r>
            <a:r>
              <a:rPr lang="en-US" sz="4000" spc="-6" dirty="0">
                <a:solidFill>
                  <a:srgbClr val="17375E"/>
                </a:solidFill>
                <a:cs typeface="Tahoma"/>
              </a:rPr>
              <a:t>biostatiscicians (Vince Carey, Ph.D. Creator of R/Bioconductor)</a:t>
            </a:r>
          </a:p>
          <a:p>
            <a:pPr marL="509422" marR="910603" indent="-491235" defTabSz="654978">
              <a:lnSpc>
                <a:spcPts val="2757"/>
              </a:lnSpc>
              <a:buFont typeface="Times New Roman"/>
              <a:buChar char="▪"/>
              <a:tabLst>
                <a:tab pos="508513" algn="l"/>
                <a:tab pos="509422" algn="l"/>
              </a:tabLst>
            </a:pPr>
            <a:endParaRPr lang="en-US" sz="4000" spc="-6" dirty="0">
              <a:solidFill>
                <a:srgbClr val="17375E"/>
              </a:solidFill>
              <a:cs typeface="Tahoma"/>
            </a:endParaRPr>
          </a:p>
          <a:p>
            <a:pPr marL="509422" marR="910603" indent="-491235" defTabSz="654978">
              <a:lnSpc>
                <a:spcPts val="2757"/>
              </a:lnSpc>
              <a:buFont typeface="Times New Roman"/>
              <a:buChar char="▪"/>
              <a:tabLst>
                <a:tab pos="508513" algn="l"/>
                <a:tab pos="509422" algn="l"/>
              </a:tabLst>
            </a:pPr>
            <a:r>
              <a:rPr lang="en-US" sz="4000" spc="-6" dirty="0">
                <a:solidFill>
                  <a:srgbClr val="17375E"/>
                </a:solidFill>
                <a:cs typeface="Tahoma"/>
              </a:rPr>
              <a:t>Chief and Lead Data Scientist of the Operations Data Science Hub (ODSH) at NSA</a:t>
            </a:r>
            <a:endParaRPr sz="4000" dirty="0">
              <a:solidFill>
                <a:srgbClr val="17375E"/>
              </a:solidFill>
              <a:cs typeface="Tahoma"/>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3801444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3990320" cy="1676400"/>
          </a:xfrm>
        </p:spPr>
        <p:txBody>
          <a:bodyPr/>
          <a:lstStyle/>
          <a:p>
            <a:r>
              <a:rPr lang="en-US" dirty="0">
                <a:solidFill>
                  <a:srgbClr val="17375E"/>
                </a:solidFill>
              </a:rPr>
              <a:t>Data Science Process</a:t>
            </a:r>
          </a:p>
        </p:txBody>
      </p:sp>
      <p:pic>
        <p:nvPicPr>
          <p:cNvPr id="4" name="Picture 3"/>
          <p:cNvPicPr>
            <a:picLocks noChangeAspect="1"/>
          </p:cNvPicPr>
          <p:nvPr/>
        </p:nvPicPr>
        <p:blipFill rotWithShape="1">
          <a:blip r:embed="rId2"/>
          <a:srcRect t="16387" b="12561"/>
          <a:stretch/>
        </p:blipFill>
        <p:spPr>
          <a:xfrm>
            <a:off x="2001984" y="1447800"/>
            <a:ext cx="12118702" cy="8382000"/>
          </a:xfrm>
          <a:prstGeom prst="rect">
            <a:avLst/>
          </a:prstGeom>
        </p:spPr>
      </p:pic>
      <p:pic>
        <p:nvPicPr>
          <p:cNvPr id="5" name="Picture 4"/>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831983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142"/>
          <p:cNvPicPr>
            <a:picLocks noChangeAspect="1"/>
          </p:cNvPicPr>
          <p:nvPr/>
        </p:nvPicPr>
        <p:blipFill>
          <a:blip r:embed="rId2"/>
          <a:stretch>
            <a:fillRect/>
          </a:stretch>
        </p:blipFill>
        <p:spPr>
          <a:xfrm>
            <a:off x="14274800" y="25400"/>
            <a:ext cx="1270000" cy="952500"/>
          </a:xfrm>
          <a:prstGeom prst="rect">
            <a:avLst/>
          </a:prstGeom>
        </p:spPr>
      </p:pic>
      <p:sp>
        <p:nvSpPr>
          <p:cNvPr id="2" name="object 2"/>
          <p:cNvSpPr txBox="1"/>
          <p:nvPr/>
        </p:nvSpPr>
        <p:spPr>
          <a:xfrm>
            <a:off x="8114579" y="3083268"/>
            <a:ext cx="490221"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reports</a:t>
            </a:r>
            <a:endParaRPr sz="1100">
              <a:solidFill>
                <a:prstClr val="black"/>
              </a:solidFill>
              <a:latin typeface="Arial"/>
              <a:cs typeface="Arial"/>
            </a:endParaRPr>
          </a:p>
        </p:txBody>
      </p:sp>
      <p:sp>
        <p:nvSpPr>
          <p:cNvPr id="3" name="object 3"/>
          <p:cNvSpPr/>
          <p:nvPr/>
        </p:nvSpPr>
        <p:spPr>
          <a:xfrm>
            <a:off x="3425332" y="3053677"/>
            <a:ext cx="309245" cy="406400"/>
          </a:xfrm>
          <a:custGeom>
            <a:avLst/>
            <a:gdLst/>
            <a:ahLst/>
            <a:cxnLst/>
            <a:rect l="l" t="t" r="r" b="b"/>
            <a:pathLst>
              <a:path w="309245" h="406400">
                <a:moveTo>
                  <a:pt x="309054" y="406095"/>
                </a:moveTo>
                <a:lnTo>
                  <a:pt x="0" y="406095"/>
                </a:lnTo>
                <a:lnTo>
                  <a:pt x="0" y="0"/>
                </a:lnTo>
                <a:lnTo>
                  <a:pt x="309054" y="0"/>
                </a:lnTo>
                <a:lnTo>
                  <a:pt x="309054" y="406095"/>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4" name="object 4"/>
          <p:cNvSpPr txBox="1"/>
          <p:nvPr/>
        </p:nvSpPr>
        <p:spPr>
          <a:xfrm>
            <a:off x="3303438" y="3049168"/>
            <a:ext cx="58166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is </a:t>
            </a:r>
            <a:r>
              <a:rPr sz="1100" spc="4" dirty="0">
                <a:solidFill>
                  <a:srgbClr val="221E1F"/>
                </a:solidFill>
                <a:latin typeface="Arial"/>
                <a:cs typeface="Arial"/>
              </a:rPr>
              <a:t>a</a:t>
            </a:r>
            <a:r>
              <a:rPr sz="1100" spc="-85" dirty="0">
                <a:solidFill>
                  <a:srgbClr val="221E1F"/>
                </a:solidFill>
                <a:latin typeface="Arial"/>
                <a:cs typeface="Arial"/>
              </a:rPr>
              <a:t> </a:t>
            </a:r>
            <a:r>
              <a:rPr sz="1100" spc="4" dirty="0">
                <a:solidFill>
                  <a:srgbClr val="221E1F"/>
                </a:solidFill>
                <a:latin typeface="Arial"/>
                <a:cs typeface="Arial"/>
              </a:rPr>
              <a:t>type</a:t>
            </a:r>
            <a:endParaRPr sz="1100">
              <a:solidFill>
                <a:prstClr val="black"/>
              </a:solidFill>
              <a:latin typeface="Arial"/>
              <a:cs typeface="Arial"/>
            </a:endParaRPr>
          </a:p>
        </p:txBody>
      </p:sp>
      <p:sp>
        <p:nvSpPr>
          <p:cNvPr id="5" name="object 5"/>
          <p:cNvSpPr txBox="1"/>
          <p:nvPr/>
        </p:nvSpPr>
        <p:spPr>
          <a:xfrm>
            <a:off x="3519026" y="3219702"/>
            <a:ext cx="14986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of</a:t>
            </a:r>
            <a:endParaRPr sz="1100">
              <a:solidFill>
                <a:prstClr val="black"/>
              </a:solidFill>
              <a:latin typeface="Arial"/>
              <a:cs typeface="Arial"/>
            </a:endParaRPr>
          </a:p>
        </p:txBody>
      </p:sp>
      <p:sp>
        <p:nvSpPr>
          <p:cNvPr id="6" name="object 6"/>
          <p:cNvSpPr/>
          <p:nvPr/>
        </p:nvSpPr>
        <p:spPr>
          <a:xfrm>
            <a:off x="7835300" y="7079623"/>
            <a:ext cx="941707" cy="197485"/>
          </a:xfrm>
          <a:custGeom>
            <a:avLst/>
            <a:gdLst/>
            <a:ahLst/>
            <a:cxnLst/>
            <a:rect l="l" t="t" r="r" b="b"/>
            <a:pathLst>
              <a:path w="941704" h="197484">
                <a:moveTo>
                  <a:pt x="941285" y="0"/>
                </a:moveTo>
                <a:lnTo>
                  <a:pt x="0" y="0"/>
                </a:lnTo>
                <a:lnTo>
                  <a:pt x="0" y="158826"/>
                </a:lnTo>
                <a:lnTo>
                  <a:pt x="941285" y="197472"/>
                </a:lnTo>
                <a:lnTo>
                  <a:pt x="941285"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7" name="object 7"/>
          <p:cNvSpPr txBox="1"/>
          <p:nvPr/>
        </p:nvSpPr>
        <p:spPr>
          <a:xfrm>
            <a:off x="7891384" y="7074300"/>
            <a:ext cx="829945"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can</a:t>
            </a:r>
            <a:r>
              <a:rPr sz="1100" spc="-70" dirty="0">
                <a:solidFill>
                  <a:srgbClr val="221E1F"/>
                </a:solidFill>
                <a:latin typeface="Arial"/>
                <a:cs typeface="Arial"/>
              </a:rPr>
              <a:t> </a:t>
            </a:r>
            <a:r>
              <a:rPr sz="1100" dirty="0">
                <a:solidFill>
                  <a:srgbClr val="221E1F"/>
                </a:solidFill>
                <a:latin typeface="Arial"/>
                <a:cs typeface="Arial"/>
              </a:rPr>
              <a:t>process</a:t>
            </a:r>
            <a:endParaRPr sz="1100">
              <a:solidFill>
                <a:prstClr val="black"/>
              </a:solidFill>
              <a:latin typeface="Arial"/>
              <a:cs typeface="Arial"/>
            </a:endParaRPr>
          </a:p>
        </p:txBody>
      </p:sp>
      <p:sp>
        <p:nvSpPr>
          <p:cNvPr id="8" name="object 8"/>
          <p:cNvSpPr/>
          <p:nvPr/>
        </p:nvSpPr>
        <p:spPr>
          <a:xfrm>
            <a:off x="4429963" y="1482104"/>
            <a:ext cx="357505" cy="262256"/>
          </a:xfrm>
          <a:custGeom>
            <a:avLst/>
            <a:gdLst/>
            <a:ahLst/>
            <a:cxnLst/>
            <a:rect l="l" t="t" r="r" b="b"/>
            <a:pathLst>
              <a:path w="357504" h="262255">
                <a:moveTo>
                  <a:pt x="357162" y="261848"/>
                </a:moveTo>
                <a:lnTo>
                  <a:pt x="0" y="261848"/>
                </a:lnTo>
                <a:lnTo>
                  <a:pt x="0" y="0"/>
                </a:lnTo>
                <a:lnTo>
                  <a:pt x="357162" y="0"/>
                </a:lnTo>
                <a:lnTo>
                  <a:pt x="357162" y="261848"/>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9" name="object 9"/>
          <p:cNvSpPr txBox="1"/>
          <p:nvPr/>
        </p:nvSpPr>
        <p:spPr>
          <a:xfrm>
            <a:off x="4284731" y="1500262"/>
            <a:ext cx="64770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automate</a:t>
            </a:r>
            <a:endParaRPr sz="1100">
              <a:solidFill>
                <a:prstClr val="black"/>
              </a:solidFill>
              <a:latin typeface="Arial"/>
              <a:cs typeface="Arial"/>
            </a:endParaRPr>
          </a:p>
        </p:txBody>
      </p:sp>
      <p:sp>
        <p:nvSpPr>
          <p:cNvPr id="10" name="object 10"/>
          <p:cNvSpPr/>
          <p:nvPr/>
        </p:nvSpPr>
        <p:spPr>
          <a:xfrm>
            <a:off x="2146856" y="2499680"/>
            <a:ext cx="253365" cy="0"/>
          </a:xfrm>
          <a:custGeom>
            <a:avLst/>
            <a:gdLst/>
            <a:ahLst/>
            <a:cxnLst/>
            <a:rect l="l" t="t" r="r" b="b"/>
            <a:pathLst>
              <a:path w="253364">
                <a:moveTo>
                  <a:pt x="0" y="0"/>
                </a:moveTo>
                <a:lnTo>
                  <a:pt x="252831"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1" name="object 11"/>
          <p:cNvSpPr/>
          <p:nvPr/>
        </p:nvSpPr>
        <p:spPr>
          <a:xfrm>
            <a:off x="2075167" y="2458458"/>
            <a:ext cx="101601" cy="83185"/>
          </a:xfrm>
          <a:custGeom>
            <a:avLst/>
            <a:gdLst/>
            <a:ahLst/>
            <a:cxnLst/>
            <a:rect l="l" t="t" r="r" b="b"/>
            <a:pathLst>
              <a:path w="101600" h="83185">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2" name="object 12"/>
          <p:cNvSpPr/>
          <p:nvPr/>
        </p:nvSpPr>
        <p:spPr>
          <a:xfrm>
            <a:off x="4493440" y="968189"/>
            <a:ext cx="980439" cy="0"/>
          </a:xfrm>
          <a:custGeom>
            <a:avLst/>
            <a:gdLst/>
            <a:ahLst/>
            <a:cxnLst/>
            <a:rect l="l" t="t" r="r" b="b"/>
            <a:pathLst>
              <a:path w="980439">
                <a:moveTo>
                  <a:pt x="0" y="0"/>
                </a:moveTo>
                <a:lnTo>
                  <a:pt x="98041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3" name="object 13"/>
          <p:cNvSpPr/>
          <p:nvPr/>
        </p:nvSpPr>
        <p:spPr>
          <a:xfrm>
            <a:off x="2146101" y="968189"/>
            <a:ext cx="1141096" cy="0"/>
          </a:xfrm>
          <a:custGeom>
            <a:avLst/>
            <a:gdLst/>
            <a:ahLst/>
            <a:cxnLst/>
            <a:rect l="l" t="t" r="r" b="b"/>
            <a:pathLst>
              <a:path w="1141095">
                <a:moveTo>
                  <a:pt x="0" y="0"/>
                </a:moveTo>
                <a:lnTo>
                  <a:pt x="114098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4" name="object 14"/>
          <p:cNvSpPr/>
          <p:nvPr/>
        </p:nvSpPr>
        <p:spPr>
          <a:xfrm>
            <a:off x="2074419" y="926967"/>
            <a:ext cx="101601" cy="83185"/>
          </a:xfrm>
          <a:custGeom>
            <a:avLst/>
            <a:gdLst/>
            <a:ahLst/>
            <a:cxnLst/>
            <a:rect l="l" t="t" r="r" b="b"/>
            <a:pathLst>
              <a:path w="101600" h="83184">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5" name="object 15"/>
          <p:cNvSpPr/>
          <p:nvPr/>
        </p:nvSpPr>
        <p:spPr>
          <a:xfrm>
            <a:off x="5879095" y="1231556"/>
            <a:ext cx="0" cy="542925"/>
          </a:xfrm>
          <a:custGeom>
            <a:avLst/>
            <a:gdLst/>
            <a:ahLst/>
            <a:cxnLst/>
            <a:rect l="l" t="t" r="r" b="b"/>
            <a:pathLst>
              <a:path h="542925">
                <a:moveTo>
                  <a:pt x="0" y="0"/>
                </a:moveTo>
                <a:lnTo>
                  <a:pt x="0" y="54266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6" name="object 16"/>
          <p:cNvSpPr/>
          <p:nvPr/>
        </p:nvSpPr>
        <p:spPr>
          <a:xfrm>
            <a:off x="5879095" y="2036119"/>
            <a:ext cx="0" cy="6257925"/>
          </a:xfrm>
          <a:custGeom>
            <a:avLst/>
            <a:gdLst/>
            <a:ahLst/>
            <a:cxnLst/>
            <a:rect l="l" t="t" r="r" b="b"/>
            <a:pathLst>
              <a:path h="6257925">
                <a:moveTo>
                  <a:pt x="0" y="0"/>
                </a:moveTo>
                <a:lnTo>
                  <a:pt x="0" y="625757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7" name="object 17"/>
          <p:cNvSpPr/>
          <p:nvPr/>
        </p:nvSpPr>
        <p:spPr>
          <a:xfrm>
            <a:off x="5837798" y="8264277"/>
            <a:ext cx="83186" cy="101600"/>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18" name="object 18"/>
          <p:cNvSpPr/>
          <p:nvPr/>
        </p:nvSpPr>
        <p:spPr>
          <a:xfrm>
            <a:off x="6076956" y="2498047"/>
            <a:ext cx="0" cy="5781675"/>
          </a:xfrm>
          <a:custGeom>
            <a:avLst/>
            <a:gdLst/>
            <a:ahLst/>
            <a:cxnLst/>
            <a:rect l="l" t="t" r="r" b="b"/>
            <a:pathLst>
              <a:path h="5781675">
                <a:moveTo>
                  <a:pt x="0" y="0"/>
                </a:moveTo>
                <a:lnTo>
                  <a:pt x="0" y="578117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19" name="object 19"/>
          <p:cNvSpPr/>
          <p:nvPr/>
        </p:nvSpPr>
        <p:spPr>
          <a:xfrm>
            <a:off x="6035657" y="8249841"/>
            <a:ext cx="83186" cy="101600"/>
          </a:xfrm>
          <a:custGeom>
            <a:avLst/>
            <a:gdLst/>
            <a:ahLst/>
            <a:cxnLst/>
            <a:rect l="l" t="t" r="r" b="b"/>
            <a:pathLst>
              <a:path w="83185" h="101600">
                <a:moveTo>
                  <a:pt x="0" y="0"/>
                </a:moveTo>
                <a:lnTo>
                  <a:pt x="41300" y="101079"/>
                </a:lnTo>
                <a:lnTo>
                  <a:pt x="72788" y="23990"/>
                </a:lnTo>
                <a:lnTo>
                  <a:pt x="41300" y="23990"/>
                </a:lnTo>
                <a:lnTo>
                  <a:pt x="0" y="0"/>
                </a:lnTo>
                <a:close/>
              </a:path>
              <a:path w="83185" h="101600">
                <a:moveTo>
                  <a:pt x="82588" y="0"/>
                </a:moveTo>
                <a:lnTo>
                  <a:pt x="41300" y="23990"/>
                </a:lnTo>
                <a:lnTo>
                  <a:pt x="72788" y="23990"/>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0" name="object 20"/>
          <p:cNvSpPr/>
          <p:nvPr/>
        </p:nvSpPr>
        <p:spPr>
          <a:xfrm>
            <a:off x="12497066" y="1103275"/>
            <a:ext cx="1187450" cy="0"/>
          </a:xfrm>
          <a:custGeom>
            <a:avLst/>
            <a:gdLst/>
            <a:ahLst/>
            <a:cxnLst/>
            <a:rect l="l" t="t" r="r" b="b"/>
            <a:pathLst>
              <a:path w="1187450">
                <a:moveTo>
                  <a:pt x="1187246"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1" name="object 21"/>
          <p:cNvSpPr/>
          <p:nvPr/>
        </p:nvSpPr>
        <p:spPr>
          <a:xfrm>
            <a:off x="12497060" y="1103296"/>
            <a:ext cx="0" cy="2917825"/>
          </a:xfrm>
          <a:custGeom>
            <a:avLst/>
            <a:gdLst/>
            <a:ahLst/>
            <a:cxnLst/>
            <a:rect l="l" t="t" r="r" b="b"/>
            <a:pathLst>
              <a:path h="2917825">
                <a:moveTo>
                  <a:pt x="0" y="0"/>
                </a:moveTo>
                <a:lnTo>
                  <a:pt x="0" y="291772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2" name="object 22"/>
          <p:cNvSpPr/>
          <p:nvPr/>
        </p:nvSpPr>
        <p:spPr>
          <a:xfrm>
            <a:off x="12304394" y="4020996"/>
            <a:ext cx="193040" cy="0"/>
          </a:xfrm>
          <a:custGeom>
            <a:avLst/>
            <a:gdLst/>
            <a:ahLst/>
            <a:cxnLst/>
            <a:rect l="l" t="t" r="r" b="b"/>
            <a:pathLst>
              <a:path w="193040">
                <a:moveTo>
                  <a:pt x="0" y="0"/>
                </a:moveTo>
                <a:lnTo>
                  <a:pt x="192665"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3" name="object 23"/>
          <p:cNvSpPr/>
          <p:nvPr/>
        </p:nvSpPr>
        <p:spPr>
          <a:xfrm>
            <a:off x="11717014" y="4020996"/>
            <a:ext cx="167640" cy="0"/>
          </a:xfrm>
          <a:custGeom>
            <a:avLst/>
            <a:gdLst/>
            <a:ahLst/>
            <a:cxnLst/>
            <a:rect l="l" t="t" r="r" b="b"/>
            <a:pathLst>
              <a:path w="167640">
                <a:moveTo>
                  <a:pt x="0" y="0"/>
                </a:moveTo>
                <a:lnTo>
                  <a:pt x="167151"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4" name="object 24"/>
          <p:cNvSpPr/>
          <p:nvPr/>
        </p:nvSpPr>
        <p:spPr>
          <a:xfrm>
            <a:off x="11645332" y="3979760"/>
            <a:ext cx="101601" cy="83185"/>
          </a:xfrm>
          <a:custGeom>
            <a:avLst/>
            <a:gdLst/>
            <a:ahLst/>
            <a:cxnLst/>
            <a:rect l="l" t="t" r="r" b="b"/>
            <a:pathLst>
              <a:path w="101600" h="83185">
                <a:moveTo>
                  <a:pt x="101079" y="0"/>
                </a:moveTo>
                <a:lnTo>
                  <a:pt x="0" y="41300"/>
                </a:lnTo>
                <a:lnTo>
                  <a:pt x="101079" y="82588"/>
                </a:lnTo>
                <a:lnTo>
                  <a:pt x="77089"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5" name="object 25"/>
          <p:cNvSpPr/>
          <p:nvPr/>
        </p:nvSpPr>
        <p:spPr>
          <a:xfrm>
            <a:off x="6805629" y="1096304"/>
            <a:ext cx="245111" cy="0"/>
          </a:xfrm>
          <a:custGeom>
            <a:avLst/>
            <a:gdLst/>
            <a:ahLst/>
            <a:cxnLst/>
            <a:rect l="l" t="t" r="r" b="b"/>
            <a:pathLst>
              <a:path w="245109">
                <a:moveTo>
                  <a:pt x="244843"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6" name="object 26"/>
          <p:cNvSpPr/>
          <p:nvPr/>
        </p:nvSpPr>
        <p:spPr>
          <a:xfrm>
            <a:off x="6733870" y="1055069"/>
            <a:ext cx="101601" cy="83185"/>
          </a:xfrm>
          <a:custGeom>
            <a:avLst/>
            <a:gdLst/>
            <a:ahLst/>
            <a:cxnLst/>
            <a:rect l="l" t="t" r="r" b="b"/>
            <a:pathLst>
              <a:path w="101600" h="83184">
                <a:moveTo>
                  <a:pt x="101079" y="0"/>
                </a:moveTo>
                <a:lnTo>
                  <a:pt x="0" y="41300"/>
                </a:lnTo>
                <a:lnTo>
                  <a:pt x="101079" y="82588"/>
                </a:lnTo>
                <a:lnTo>
                  <a:pt x="77101" y="41300"/>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7" name="object 27"/>
          <p:cNvSpPr/>
          <p:nvPr/>
        </p:nvSpPr>
        <p:spPr>
          <a:xfrm>
            <a:off x="6867712" y="964620"/>
            <a:ext cx="1502411" cy="1189355"/>
          </a:xfrm>
          <a:custGeom>
            <a:avLst/>
            <a:gdLst/>
            <a:ahLst/>
            <a:cxnLst/>
            <a:rect l="l" t="t" r="r" b="b"/>
            <a:pathLst>
              <a:path w="1502409" h="1189355">
                <a:moveTo>
                  <a:pt x="0" y="0"/>
                </a:moveTo>
                <a:lnTo>
                  <a:pt x="1502143" y="0"/>
                </a:lnTo>
                <a:lnTo>
                  <a:pt x="1502143" y="118913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28" name="object 28"/>
          <p:cNvSpPr/>
          <p:nvPr/>
        </p:nvSpPr>
        <p:spPr>
          <a:xfrm>
            <a:off x="6795980" y="923375"/>
            <a:ext cx="101601" cy="83185"/>
          </a:xfrm>
          <a:custGeom>
            <a:avLst/>
            <a:gdLst/>
            <a:ahLst/>
            <a:cxnLst/>
            <a:rect l="l" t="t" r="r" b="b"/>
            <a:pathLst>
              <a:path w="101600" h="83184">
                <a:moveTo>
                  <a:pt x="101079" y="0"/>
                </a:moveTo>
                <a:lnTo>
                  <a:pt x="0" y="41287"/>
                </a:lnTo>
                <a:lnTo>
                  <a:pt x="101079" y="82588"/>
                </a:lnTo>
                <a:lnTo>
                  <a:pt x="77101" y="41287"/>
                </a:lnTo>
                <a:lnTo>
                  <a:pt x="101079"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29" name="object 29"/>
          <p:cNvSpPr/>
          <p:nvPr/>
        </p:nvSpPr>
        <p:spPr>
          <a:xfrm>
            <a:off x="7411897" y="845141"/>
            <a:ext cx="424179" cy="240029"/>
          </a:xfrm>
          <a:custGeom>
            <a:avLst/>
            <a:gdLst/>
            <a:ahLst/>
            <a:cxnLst/>
            <a:rect l="l" t="t" r="r" b="b"/>
            <a:pathLst>
              <a:path w="424179" h="240030">
                <a:moveTo>
                  <a:pt x="424103" y="239801"/>
                </a:moveTo>
                <a:lnTo>
                  <a:pt x="0" y="239801"/>
                </a:lnTo>
                <a:lnTo>
                  <a:pt x="0" y="0"/>
                </a:lnTo>
                <a:lnTo>
                  <a:pt x="424103" y="0"/>
                </a:lnTo>
                <a:lnTo>
                  <a:pt x="424103" y="239801"/>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30" name="object 30"/>
          <p:cNvSpPr txBox="1"/>
          <p:nvPr/>
        </p:nvSpPr>
        <p:spPr>
          <a:xfrm>
            <a:off x="7458518" y="847125"/>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31" name="object 31"/>
          <p:cNvSpPr/>
          <p:nvPr/>
        </p:nvSpPr>
        <p:spPr>
          <a:xfrm>
            <a:off x="10622408" y="964945"/>
            <a:ext cx="0" cy="1530984"/>
          </a:xfrm>
          <a:custGeom>
            <a:avLst/>
            <a:gdLst/>
            <a:ahLst/>
            <a:cxnLst/>
            <a:rect l="l" t="t" r="r" b="b"/>
            <a:pathLst>
              <a:path h="1530985">
                <a:moveTo>
                  <a:pt x="0" y="1530794"/>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2" name="object 32"/>
          <p:cNvSpPr/>
          <p:nvPr/>
        </p:nvSpPr>
        <p:spPr>
          <a:xfrm>
            <a:off x="6774755" y="2497999"/>
            <a:ext cx="858519" cy="0"/>
          </a:xfrm>
          <a:custGeom>
            <a:avLst/>
            <a:gdLst/>
            <a:ahLst/>
            <a:cxnLst/>
            <a:rect l="l" t="t" r="r" b="b"/>
            <a:pathLst>
              <a:path w="858520">
                <a:moveTo>
                  <a:pt x="0" y="0"/>
                </a:moveTo>
                <a:lnTo>
                  <a:pt x="858513"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3" name="object 33"/>
          <p:cNvSpPr/>
          <p:nvPr/>
        </p:nvSpPr>
        <p:spPr>
          <a:xfrm>
            <a:off x="6077031" y="2497999"/>
            <a:ext cx="294639" cy="0"/>
          </a:xfrm>
          <a:custGeom>
            <a:avLst/>
            <a:gdLst/>
            <a:ahLst/>
            <a:cxnLst/>
            <a:rect l="l" t="t" r="r" b="b"/>
            <a:pathLst>
              <a:path w="294639">
                <a:moveTo>
                  <a:pt x="0" y="0"/>
                </a:moveTo>
                <a:lnTo>
                  <a:pt x="29460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4" name="object 34"/>
          <p:cNvSpPr/>
          <p:nvPr/>
        </p:nvSpPr>
        <p:spPr>
          <a:xfrm>
            <a:off x="9084507" y="2495736"/>
            <a:ext cx="1537970" cy="0"/>
          </a:xfrm>
          <a:custGeom>
            <a:avLst/>
            <a:gdLst/>
            <a:ahLst/>
            <a:cxnLst/>
            <a:rect l="l" t="t" r="r" b="b"/>
            <a:pathLst>
              <a:path w="1537970">
                <a:moveTo>
                  <a:pt x="0" y="0"/>
                </a:moveTo>
                <a:lnTo>
                  <a:pt x="1537906"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5" name="object 35"/>
          <p:cNvSpPr/>
          <p:nvPr/>
        </p:nvSpPr>
        <p:spPr>
          <a:xfrm>
            <a:off x="10912088" y="7523534"/>
            <a:ext cx="0" cy="158115"/>
          </a:xfrm>
          <a:custGeom>
            <a:avLst/>
            <a:gdLst/>
            <a:ahLst/>
            <a:cxnLst/>
            <a:rect l="l" t="t" r="r" b="b"/>
            <a:pathLst>
              <a:path h="158115">
                <a:moveTo>
                  <a:pt x="0" y="0"/>
                </a:moveTo>
                <a:lnTo>
                  <a:pt x="0" y="157579"/>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6" name="object 36"/>
          <p:cNvSpPr/>
          <p:nvPr/>
        </p:nvSpPr>
        <p:spPr>
          <a:xfrm>
            <a:off x="10912088" y="8098885"/>
            <a:ext cx="0" cy="187326"/>
          </a:xfrm>
          <a:custGeom>
            <a:avLst/>
            <a:gdLst/>
            <a:ahLst/>
            <a:cxnLst/>
            <a:rect l="l" t="t" r="r" b="b"/>
            <a:pathLst>
              <a:path h="187325">
                <a:moveTo>
                  <a:pt x="0" y="0"/>
                </a:moveTo>
                <a:lnTo>
                  <a:pt x="0" y="18725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7" name="object 37"/>
          <p:cNvSpPr/>
          <p:nvPr/>
        </p:nvSpPr>
        <p:spPr>
          <a:xfrm>
            <a:off x="10870790" y="7451803"/>
            <a:ext cx="83186" cy="101600"/>
          </a:xfrm>
          <a:custGeom>
            <a:avLst/>
            <a:gdLst/>
            <a:ahLst/>
            <a:cxnLst/>
            <a:rect l="l" t="t" r="r" b="b"/>
            <a:pathLst>
              <a:path w="83184" h="101600">
                <a:moveTo>
                  <a:pt x="41300" y="0"/>
                </a:moveTo>
                <a:lnTo>
                  <a:pt x="0" y="101079"/>
                </a:lnTo>
                <a:lnTo>
                  <a:pt x="41300" y="77089"/>
                </a:lnTo>
                <a:lnTo>
                  <a:pt x="72798" y="77089"/>
                </a:lnTo>
                <a:lnTo>
                  <a:pt x="41300" y="0"/>
                </a:lnTo>
                <a:close/>
              </a:path>
              <a:path w="83184" h="101600">
                <a:moveTo>
                  <a:pt x="72798" y="77089"/>
                </a:moveTo>
                <a:lnTo>
                  <a:pt x="41300" y="77089"/>
                </a:lnTo>
                <a:lnTo>
                  <a:pt x="82600" y="101079"/>
                </a:lnTo>
                <a:lnTo>
                  <a:pt x="72798" y="77089"/>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38" name="object 38"/>
          <p:cNvSpPr/>
          <p:nvPr/>
        </p:nvSpPr>
        <p:spPr>
          <a:xfrm>
            <a:off x="4608471" y="2920847"/>
            <a:ext cx="0" cy="133348"/>
          </a:xfrm>
          <a:custGeom>
            <a:avLst/>
            <a:gdLst/>
            <a:ahLst/>
            <a:cxnLst/>
            <a:rect l="l" t="t" r="r" b="b"/>
            <a:pathLst>
              <a:path h="133350">
                <a:moveTo>
                  <a:pt x="0" y="0"/>
                </a:moveTo>
                <a:lnTo>
                  <a:pt x="0" y="13283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39" name="object 39"/>
          <p:cNvSpPr/>
          <p:nvPr/>
        </p:nvSpPr>
        <p:spPr>
          <a:xfrm>
            <a:off x="4608471" y="3459839"/>
            <a:ext cx="0" cy="227965"/>
          </a:xfrm>
          <a:custGeom>
            <a:avLst/>
            <a:gdLst/>
            <a:ahLst/>
            <a:cxnLst/>
            <a:rect l="l" t="t" r="r" b="b"/>
            <a:pathLst>
              <a:path h="227964">
                <a:moveTo>
                  <a:pt x="0" y="0"/>
                </a:moveTo>
                <a:lnTo>
                  <a:pt x="0" y="22750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0" name="object 40"/>
          <p:cNvSpPr/>
          <p:nvPr/>
        </p:nvSpPr>
        <p:spPr>
          <a:xfrm>
            <a:off x="4567184" y="2849117"/>
            <a:ext cx="83186" cy="101600"/>
          </a:xfrm>
          <a:custGeom>
            <a:avLst/>
            <a:gdLst/>
            <a:ahLst/>
            <a:cxnLst/>
            <a:rect l="l" t="t" r="r" b="b"/>
            <a:pathLst>
              <a:path w="83185" h="101600">
                <a:moveTo>
                  <a:pt x="41287" y="0"/>
                </a:moveTo>
                <a:lnTo>
                  <a:pt x="0" y="101079"/>
                </a:lnTo>
                <a:lnTo>
                  <a:pt x="41287" y="77101"/>
                </a:lnTo>
                <a:lnTo>
                  <a:pt x="72790" y="77101"/>
                </a:lnTo>
                <a:lnTo>
                  <a:pt x="41287" y="0"/>
                </a:lnTo>
                <a:close/>
              </a:path>
              <a:path w="83185" h="101600">
                <a:moveTo>
                  <a:pt x="72790" y="77101"/>
                </a:moveTo>
                <a:lnTo>
                  <a:pt x="41287" y="77101"/>
                </a:lnTo>
                <a:lnTo>
                  <a:pt x="82588" y="101079"/>
                </a:lnTo>
                <a:lnTo>
                  <a:pt x="72790"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41" name="object 41"/>
          <p:cNvSpPr txBox="1"/>
          <p:nvPr/>
        </p:nvSpPr>
        <p:spPr>
          <a:xfrm>
            <a:off x="10542864" y="7673524"/>
            <a:ext cx="739140" cy="369094"/>
          </a:xfrm>
          <a:prstGeom prst="rect">
            <a:avLst/>
          </a:prstGeom>
        </p:spPr>
        <p:txBody>
          <a:bodyPr vert="horz" wrap="square" lIns="0" tIns="25355" rIns="0" bIns="0" rtlCol="0">
            <a:spAutoFit/>
          </a:bodyPr>
          <a:lstStyle/>
          <a:p>
            <a:pPr marL="12677" marR="5080" indent="74165">
              <a:lnSpc>
                <a:spcPts val="1341"/>
              </a:lnSpc>
              <a:spcBef>
                <a:spcPts val="200"/>
              </a:spcBef>
            </a:pPr>
            <a:r>
              <a:rPr sz="1100" dirty="0">
                <a:solidFill>
                  <a:srgbClr val="221E1F"/>
                </a:solidFill>
                <a:latin typeface="Arial"/>
                <a:cs typeface="Arial"/>
              </a:rPr>
              <a:t>provides  </a:t>
            </a:r>
            <a:r>
              <a:rPr sz="1100" spc="4" dirty="0">
                <a:solidFill>
                  <a:srgbClr val="221E1F"/>
                </a:solidFill>
                <a:latin typeface="Arial"/>
                <a:cs typeface="Arial"/>
              </a:rPr>
              <a:t>storage</a:t>
            </a:r>
            <a:r>
              <a:rPr sz="1100" spc="-70" dirty="0">
                <a:solidFill>
                  <a:srgbClr val="221E1F"/>
                </a:solidFill>
                <a:latin typeface="Arial"/>
                <a:cs typeface="Arial"/>
              </a:rPr>
              <a:t> </a:t>
            </a:r>
            <a:r>
              <a:rPr sz="1100" dirty="0">
                <a:solidFill>
                  <a:srgbClr val="221E1F"/>
                </a:solidFill>
                <a:latin typeface="Arial"/>
                <a:cs typeface="Arial"/>
              </a:rPr>
              <a:t>for</a:t>
            </a:r>
            <a:endParaRPr sz="1100">
              <a:solidFill>
                <a:prstClr val="black"/>
              </a:solidFill>
              <a:latin typeface="Arial"/>
              <a:cs typeface="Arial"/>
            </a:endParaRPr>
          </a:p>
        </p:txBody>
      </p:sp>
      <p:sp>
        <p:nvSpPr>
          <p:cNvPr id="42" name="object 42"/>
          <p:cNvSpPr txBox="1"/>
          <p:nvPr/>
        </p:nvSpPr>
        <p:spPr>
          <a:xfrm>
            <a:off x="10596700" y="6151892"/>
            <a:ext cx="631190" cy="369094"/>
          </a:xfrm>
          <a:prstGeom prst="rect">
            <a:avLst/>
          </a:prstGeom>
        </p:spPr>
        <p:txBody>
          <a:bodyPr vert="horz" wrap="square" lIns="0" tIns="25355" rIns="0" bIns="0" rtlCol="0">
            <a:spAutoFit/>
          </a:bodyPr>
          <a:lstStyle/>
          <a:p>
            <a:pPr marL="157204" marR="5080" indent="-145162">
              <a:lnSpc>
                <a:spcPts val="1341"/>
              </a:lnSpc>
              <a:spcBef>
                <a:spcPts val="200"/>
              </a:spcBef>
            </a:pPr>
            <a:r>
              <a:rPr sz="1100" dirty="0">
                <a:solidFill>
                  <a:srgbClr val="221E1F"/>
                </a:solidFill>
                <a:latin typeface="Arial"/>
                <a:cs typeface="Arial"/>
              </a:rPr>
              <a:t>generally  uses</a:t>
            </a:r>
            <a:endParaRPr sz="1100">
              <a:solidFill>
                <a:prstClr val="black"/>
              </a:solidFill>
              <a:latin typeface="Arial"/>
              <a:cs typeface="Arial"/>
            </a:endParaRPr>
          </a:p>
        </p:txBody>
      </p:sp>
      <p:sp>
        <p:nvSpPr>
          <p:cNvPr id="43" name="object 43"/>
          <p:cNvSpPr txBox="1"/>
          <p:nvPr/>
        </p:nvSpPr>
        <p:spPr>
          <a:xfrm>
            <a:off x="13677891" y="1507260"/>
            <a:ext cx="1020444" cy="369094"/>
          </a:xfrm>
          <a:prstGeom prst="rect">
            <a:avLst/>
          </a:prstGeom>
        </p:spPr>
        <p:txBody>
          <a:bodyPr vert="horz" wrap="square" lIns="0" tIns="25355" rIns="0" bIns="0" rtlCol="0">
            <a:spAutoFit/>
          </a:bodyPr>
          <a:lstStyle/>
          <a:p>
            <a:pPr marL="227571" marR="5080" indent="-215532">
              <a:lnSpc>
                <a:spcPts val="1341"/>
              </a:lnSpc>
              <a:spcBef>
                <a:spcPts val="200"/>
              </a:spcBef>
            </a:pPr>
            <a:r>
              <a:rPr sz="1100" dirty="0">
                <a:solidFill>
                  <a:srgbClr val="221E1F"/>
                </a:solidFill>
                <a:latin typeface="Arial"/>
                <a:cs typeface="Arial"/>
              </a:rPr>
              <a:t>interfaces</a:t>
            </a:r>
            <a:r>
              <a:rPr sz="1100" spc="-66" dirty="0">
                <a:solidFill>
                  <a:srgbClr val="221E1F"/>
                </a:solidFill>
                <a:latin typeface="Arial"/>
                <a:cs typeface="Arial"/>
              </a:rPr>
              <a:t> </a:t>
            </a:r>
            <a:r>
              <a:rPr sz="1100" dirty="0">
                <a:solidFill>
                  <a:srgbClr val="221E1F"/>
                </a:solidFill>
                <a:latin typeface="Arial"/>
                <a:cs typeface="Arial"/>
              </a:rPr>
              <a:t>with/  provides</a:t>
            </a:r>
            <a:endParaRPr sz="1100">
              <a:solidFill>
                <a:prstClr val="black"/>
              </a:solidFill>
              <a:latin typeface="Arial"/>
              <a:cs typeface="Arial"/>
            </a:endParaRPr>
          </a:p>
        </p:txBody>
      </p:sp>
      <p:sp>
        <p:nvSpPr>
          <p:cNvPr id="44" name="object 44"/>
          <p:cNvSpPr txBox="1"/>
          <p:nvPr/>
        </p:nvSpPr>
        <p:spPr>
          <a:xfrm>
            <a:off x="3321096" y="845124"/>
            <a:ext cx="1136649"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are </a:t>
            </a:r>
            <a:r>
              <a:rPr sz="1100" spc="4" dirty="0">
                <a:solidFill>
                  <a:srgbClr val="221E1F"/>
                </a:solidFill>
                <a:latin typeface="Arial"/>
                <a:cs typeface="Arial"/>
              </a:rPr>
              <a:t>comprised</a:t>
            </a:r>
            <a:r>
              <a:rPr sz="1100" spc="-60" dirty="0">
                <a:solidFill>
                  <a:srgbClr val="221E1F"/>
                </a:solidFill>
                <a:latin typeface="Arial"/>
                <a:cs typeface="Arial"/>
              </a:rPr>
              <a:t> </a:t>
            </a:r>
            <a:r>
              <a:rPr sz="1100" dirty="0">
                <a:solidFill>
                  <a:srgbClr val="221E1F"/>
                </a:solidFill>
                <a:latin typeface="Arial"/>
                <a:cs typeface="Arial"/>
              </a:rPr>
              <a:t>of</a:t>
            </a:r>
            <a:endParaRPr sz="1100">
              <a:solidFill>
                <a:prstClr val="black"/>
              </a:solidFill>
              <a:latin typeface="Arial"/>
              <a:cs typeface="Arial"/>
            </a:endParaRPr>
          </a:p>
        </p:txBody>
      </p:sp>
      <p:sp>
        <p:nvSpPr>
          <p:cNvPr id="45" name="object 45"/>
          <p:cNvSpPr txBox="1"/>
          <p:nvPr/>
        </p:nvSpPr>
        <p:spPr>
          <a:xfrm>
            <a:off x="11933883" y="3907774"/>
            <a:ext cx="334645" cy="185282"/>
          </a:xfrm>
          <a:prstGeom prst="rect">
            <a:avLst/>
          </a:prstGeom>
        </p:spPr>
        <p:txBody>
          <a:bodyPr vert="horz" wrap="square" lIns="0" tIns="15850" rIns="0" bIns="0" rtlCol="0">
            <a:spAutoFit/>
          </a:bodyPr>
          <a:lstStyle/>
          <a:p>
            <a:pPr marL="12677">
              <a:spcBef>
                <a:spcPts val="125"/>
              </a:spcBef>
            </a:pPr>
            <a:r>
              <a:rPr sz="1100" spc="-4" dirty="0">
                <a:solidFill>
                  <a:srgbClr val="221E1F"/>
                </a:solidFill>
                <a:latin typeface="Arial"/>
                <a:cs typeface="Arial"/>
              </a:rPr>
              <a:t>uses</a:t>
            </a:r>
            <a:endParaRPr sz="1100">
              <a:solidFill>
                <a:prstClr val="black"/>
              </a:solidFill>
              <a:latin typeface="Arial"/>
              <a:cs typeface="Arial"/>
            </a:endParaRPr>
          </a:p>
        </p:txBody>
      </p:sp>
      <p:sp>
        <p:nvSpPr>
          <p:cNvPr id="46" name="object 46"/>
          <p:cNvSpPr/>
          <p:nvPr/>
        </p:nvSpPr>
        <p:spPr>
          <a:xfrm>
            <a:off x="8921750" y="825619"/>
            <a:ext cx="1901826" cy="0"/>
          </a:xfrm>
          <a:custGeom>
            <a:avLst/>
            <a:gdLst/>
            <a:ahLst/>
            <a:cxnLst/>
            <a:rect l="l" t="t" r="r" b="b"/>
            <a:pathLst>
              <a:path w="1901825">
                <a:moveTo>
                  <a:pt x="0" y="0"/>
                </a:moveTo>
                <a:lnTo>
                  <a:pt x="190179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7" name="object 47"/>
          <p:cNvSpPr/>
          <p:nvPr/>
        </p:nvSpPr>
        <p:spPr>
          <a:xfrm>
            <a:off x="6649383" y="825619"/>
            <a:ext cx="1942463" cy="0"/>
          </a:xfrm>
          <a:custGeom>
            <a:avLst/>
            <a:gdLst/>
            <a:ahLst/>
            <a:cxnLst/>
            <a:rect l="l" t="t" r="r" b="b"/>
            <a:pathLst>
              <a:path w="1942465">
                <a:moveTo>
                  <a:pt x="0" y="0"/>
                </a:moveTo>
                <a:lnTo>
                  <a:pt x="194221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8" name="object 48"/>
          <p:cNvSpPr/>
          <p:nvPr/>
        </p:nvSpPr>
        <p:spPr>
          <a:xfrm>
            <a:off x="10823535" y="825617"/>
            <a:ext cx="0" cy="2774951"/>
          </a:xfrm>
          <a:custGeom>
            <a:avLst/>
            <a:gdLst/>
            <a:ahLst/>
            <a:cxnLst/>
            <a:rect l="l" t="t" r="r" b="b"/>
            <a:pathLst>
              <a:path h="2774950">
                <a:moveTo>
                  <a:pt x="0" y="0"/>
                </a:moveTo>
                <a:lnTo>
                  <a:pt x="0" y="2774797"/>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49" name="object 49"/>
          <p:cNvSpPr/>
          <p:nvPr/>
        </p:nvSpPr>
        <p:spPr>
          <a:xfrm>
            <a:off x="10782237" y="3571079"/>
            <a:ext cx="83186" cy="101600"/>
          </a:xfrm>
          <a:custGeom>
            <a:avLst/>
            <a:gdLst/>
            <a:ahLst/>
            <a:cxnLst/>
            <a:rect l="l" t="t" r="r" b="b"/>
            <a:pathLst>
              <a:path w="83184" h="101600">
                <a:moveTo>
                  <a:pt x="0" y="0"/>
                </a:moveTo>
                <a:lnTo>
                  <a:pt x="41300" y="101079"/>
                </a:lnTo>
                <a:lnTo>
                  <a:pt x="72803" y="23977"/>
                </a:lnTo>
                <a:lnTo>
                  <a:pt x="41300" y="23977"/>
                </a:lnTo>
                <a:lnTo>
                  <a:pt x="0" y="0"/>
                </a:lnTo>
                <a:close/>
              </a:path>
              <a:path w="83184" h="101600">
                <a:moveTo>
                  <a:pt x="82600" y="0"/>
                </a:moveTo>
                <a:lnTo>
                  <a:pt x="41300" y="23977"/>
                </a:lnTo>
                <a:lnTo>
                  <a:pt x="72803" y="23977"/>
                </a:lnTo>
                <a:lnTo>
                  <a:pt x="8260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50" name="object 50"/>
          <p:cNvSpPr/>
          <p:nvPr/>
        </p:nvSpPr>
        <p:spPr>
          <a:xfrm>
            <a:off x="9739762" y="4026991"/>
            <a:ext cx="382905" cy="0"/>
          </a:xfrm>
          <a:custGeom>
            <a:avLst/>
            <a:gdLst/>
            <a:ahLst/>
            <a:cxnLst/>
            <a:rect l="l" t="t" r="r" b="b"/>
            <a:pathLst>
              <a:path w="382904">
                <a:moveTo>
                  <a:pt x="382485"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1" name="object 51"/>
          <p:cNvSpPr/>
          <p:nvPr/>
        </p:nvSpPr>
        <p:spPr>
          <a:xfrm>
            <a:off x="10092957" y="3985755"/>
            <a:ext cx="101601" cy="83185"/>
          </a:xfrm>
          <a:custGeom>
            <a:avLst/>
            <a:gdLst/>
            <a:ahLst/>
            <a:cxnLst/>
            <a:rect l="l" t="t" r="r" b="b"/>
            <a:pathLst>
              <a:path w="101600" h="83185">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52" name="object 52"/>
          <p:cNvSpPr txBox="1"/>
          <p:nvPr/>
        </p:nvSpPr>
        <p:spPr>
          <a:xfrm>
            <a:off x="8625888" y="710527"/>
            <a:ext cx="26606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a:t>
            </a:r>
            <a:endParaRPr sz="1100">
              <a:solidFill>
                <a:prstClr val="black"/>
              </a:solidFill>
              <a:latin typeface="Arial"/>
              <a:cs typeface="Arial"/>
            </a:endParaRPr>
          </a:p>
        </p:txBody>
      </p:sp>
      <p:sp>
        <p:nvSpPr>
          <p:cNvPr id="53" name="object 53"/>
          <p:cNvSpPr/>
          <p:nvPr/>
        </p:nvSpPr>
        <p:spPr>
          <a:xfrm>
            <a:off x="7050398" y="1096306"/>
            <a:ext cx="0" cy="3453764"/>
          </a:xfrm>
          <a:custGeom>
            <a:avLst/>
            <a:gdLst/>
            <a:ahLst/>
            <a:cxnLst/>
            <a:rect l="l" t="t" r="r" b="b"/>
            <a:pathLst>
              <a:path h="3453765">
                <a:moveTo>
                  <a:pt x="0" y="0"/>
                </a:moveTo>
                <a:lnTo>
                  <a:pt x="0" y="345368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4" name="object 54"/>
          <p:cNvSpPr/>
          <p:nvPr/>
        </p:nvSpPr>
        <p:spPr>
          <a:xfrm>
            <a:off x="7050398" y="4971583"/>
            <a:ext cx="0" cy="2080895"/>
          </a:xfrm>
          <a:custGeom>
            <a:avLst/>
            <a:gdLst/>
            <a:ahLst/>
            <a:cxnLst/>
            <a:rect l="l" t="t" r="r" b="b"/>
            <a:pathLst>
              <a:path h="2080895">
                <a:moveTo>
                  <a:pt x="0" y="0"/>
                </a:moveTo>
                <a:lnTo>
                  <a:pt x="0" y="208080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5" name="object 55"/>
          <p:cNvSpPr txBox="1"/>
          <p:nvPr/>
        </p:nvSpPr>
        <p:spPr>
          <a:xfrm>
            <a:off x="6792794" y="4534970"/>
            <a:ext cx="498476" cy="369094"/>
          </a:xfrm>
          <a:prstGeom prst="rect">
            <a:avLst/>
          </a:prstGeom>
        </p:spPr>
        <p:txBody>
          <a:bodyPr vert="horz" wrap="square" lIns="0" tIns="25355" rIns="0" bIns="0" rtlCol="0">
            <a:spAutoFit/>
          </a:bodyPr>
          <a:lstStyle/>
          <a:p>
            <a:pPr marL="161644" marR="5080" indent="-149596">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dirty="0">
                <a:solidFill>
                  <a:srgbClr val="221E1F"/>
                </a:solidFill>
                <a:latin typeface="Arial"/>
                <a:cs typeface="Arial"/>
              </a:rPr>
              <a:t>used  for</a:t>
            </a:r>
            <a:endParaRPr sz="1100">
              <a:solidFill>
                <a:prstClr val="black"/>
              </a:solidFill>
              <a:latin typeface="Arial"/>
              <a:cs typeface="Arial"/>
            </a:endParaRPr>
          </a:p>
        </p:txBody>
      </p:sp>
      <p:sp>
        <p:nvSpPr>
          <p:cNvPr id="56" name="object 56"/>
          <p:cNvSpPr/>
          <p:nvPr/>
        </p:nvSpPr>
        <p:spPr>
          <a:xfrm>
            <a:off x="9739759" y="4026993"/>
            <a:ext cx="0" cy="1222376"/>
          </a:xfrm>
          <a:custGeom>
            <a:avLst/>
            <a:gdLst/>
            <a:ahLst/>
            <a:cxnLst/>
            <a:rect l="l" t="t" r="r" b="b"/>
            <a:pathLst>
              <a:path h="1222375">
                <a:moveTo>
                  <a:pt x="0" y="0"/>
                </a:moveTo>
                <a:lnTo>
                  <a:pt x="0" y="1222122"/>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7" name="object 57"/>
          <p:cNvSpPr/>
          <p:nvPr/>
        </p:nvSpPr>
        <p:spPr>
          <a:xfrm>
            <a:off x="9739759" y="5641228"/>
            <a:ext cx="0" cy="1270635"/>
          </a:xfrm>
          <a:custGeom>
            <a:avLst/>
            <a:gdLst/>
            <a:ahLst/>
            <a:cxnLst/>
            <a:rect l="l" t="t" r="r" b="b"/>
            <a:pathLst>
              <a:path h="1270634">
                <a:moveTo>
                  <a:pt x="0" y="0"/>
                </a:moveTo>
                <a:lnTo>
                  <a:pt x="0" y="1270621"/>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8" name="object 58"/>
          <p:cNvSpPr/>
          <p:nvPr/>
        </p:nvSpPr>
        <p:spPr>
          <a:xfrm>
            <a:off x="8404044" y="7335811"/>
            <a:ext cx="0" cy="265430"/>
          </a:xfrm>
          <a:custGeom>
            <a:avLst/>
            <a:gdLst/>
            <a:ahLst/>
            <a:cxnLst/>
            <a:rect l="l" t="t" r="r" b="b"/>
            <a:pathLst>
              <a:path h="265429">
                <a:moveTo>
                  <a:pt x="0" y="0"/>
                </a:moveTo>
                <a:lnTo>
                  <a:pt x="0" y="26499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59" name="object 59"/>
          <p:cNvSpPr/>
          <p:nvPr/>
        </p:nvSpPr>
        <p:spPr>
          <a:xfrm>
            <a:off x="8404044" y="8022412"/>
            <a:ext cx="0" cy="262890"/>
          </a:xfrm>
          <a:custGeom>
            <a:avLst/>
            <a:gdLst/>
            <a:ahLst/>
            <a:cxnLst/>
            <a:rect l="l" t="t" r="r" b="b"/>
            <a:pathLst>
              <a:path h="262890">
                <a:moveTo>
                  <a:pt x="0" y="0"/>
                </a:moveTo>
                <a:lnTo>
                  <a:pt x="0" y="262496"/>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0" name="object 60"/>
          <p:cNvSpPr txBox="1"/>
          <p:nvPr/>
        </p:nvSpPr>
        <p:spPr>
          <a:xfrm>
            <a:off x="9489346" y="5234086"/>
            <a:ext cx="498476" cy="369094"/>
          </a:xfrm>
          <a:prstGeom prst="rect">
            <a:avLst/>
          </a:prstGeom>
        </p:spPr>
        <p:txBody>
          <a:bodyPr vert="horz" wrap="square" lIns="0" tIns="25355" rIns="0" bIns="0" rtlCol="0">
            <a:spAutoFit/>
          </a:bodyPr>
          <a:lstStyle/>
          <a:p>
            <a:pPr marL="161644" marR="5080" indent="-149596">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dirty="0">
                <a:solidFill>
                  <a:srgbClr val="221E1F"/>
                </a:solidFill>
                <a:latin typeface="Arial"/>
                <a:cs typeface="Arial"/>
              </a:rPr>
              <a:t>used  for</a:t>
            </a:r>
            <a:endParaRPr sz="1100">
              <a:solidFill>
                <a:prstClr val="black"/>
              </a:solidFill>
              <a:latin typeface="Arial"/>
              <a:cs typeface="Arial"/>
            </a:endParaRPr>
          </a:p>
        </p:txBody>
      </p:sp>
      <p:sp>
        <p:nvSpPr>
          <p:cNvPr id="61" name="object 61"/>
          <p:cNvSpPr txBox="1"/>
          <p:nvPr/>
        </p:nvSpPr>
        <p:spPr>
          <a:xfrm>
            <a:off x="5610777" y="1787876"/>
            <a:ext cx="539750"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analyze</a:t>
            </a:r>
            <a:endParaRPr sz="1100">
              <a:solidFill>
                <a:prstClr val="black"/>
              </a:solidFill>
              <a:latin typeface="Arial"/>
              <a:cs typeface="Arial"/>
            </a:endParaRPr>
          </a:p>
        </p:txBody>
      </p:sp>
      <p:sp>
        <p:nvSpPr>
          <p:cNvPr id="62" name="object 62"/>
          <p:cNvSpPr/>
          <p:nvPr/>
        </p:nvSpPr>
        <p:spPr>
          <a:xfrm>
            <a:off x="2065006" y="4073841"/>
            <a:ext cx="1527810" cy="0"/>
          </a:xfrm>
          <a:custGeom>
            <a:avLst/>
            <a:gdLst/>
            <a:ahLst/>
            <a:cxnLst/>
            <a:rect l="l" t="t" r="r" b="b"/>
            <a:pathLst>
              <a:path w="1527810">
                <a:moveTo>
                  <a:pt x="0" y="0"/>
                </a:moveTo>
                <a:lnTo>
                  <a:pt x="1527695"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3" name="object 63"/>
          <p:cNvSpPr/>
          <p:nvPr/>
        </p:nvSpPr>
        <p:spPr>
          <a:xfrm>
            <a:off x="1349469" y="1373244"/>
            <a:ext cx="0" cy="146052"/>
          </a:xfrm>
          <a:custGeom>
            <a:avLst/>
            <a:gdLst/>
            <a:ahLst/>
            <a:cxnLst/>
            <a:rect l="l" t="t" r="r" b="b"/>
            <a:pathLst>
              <a:path h="146050">
                <a:moveTo>
                  <a:pt x="0" y="0"/>
                </a:moveTo>
                <a:lnTo>
                  <a:pt x="0" y="146044"/>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4" name="object 64"/>
          <p:cNvSpPr/>
          <p:nvPr/>
        </p:nvSpPr>
        <p:spPr>
          <a:xfrm>
            <a:off x="1349469" y="1933898"/>
            <a:ext cx="0" cy="147954"/>
          </a:xfrm>
          <a:custGeom>
            <a:avLst/>
            <a:gdLst/>
            <a:ahLst/>
            <a:cxnLst/>
            <a:rect l="l" t="t" r="r" b="b"/>
            <a:pathLst>
              <a:path h="147955">
                <a:moveTo>
                  <a:pt x="0" y="0"/>
                </a:moveTo>
                <a:lnTo>
                  <a:pt x="0" y="147718"/>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5" name="object 65"/>
          <p:cNvSpPr/>
          <p:nvPr/>
        </p:nvSpPr>
        <p:spPr>
          <a:xfrm>
            <a:off x="1308171" y="1301514"/>
            <a:ext cx="83186" cy="101600"/>
          </a:xfrm>
          <a:custGeom>
            <a:avLst/>
            <a:gdLst/>
            <a:ahLst/>
            <a:cxnLst/>
            <a:rect l="l" t="t" r="r" b="b"/>
            <a:pathLst>
              <a:path w="83184" h="101600">
                <a:moveTo>
                  <a:pt x="41300" y="0"/>
                </a:moveTo>
                <a:lnTo>
                  <a:pt x="0" y="101079"/>
                </a:lnTo>
                <a:lnTo>
                  <a:pt x="41300" y="77101"/>
                </a:lnTo>
                <a:lnTo>
                  <a:pt x="72794" y="77101"/>
                </a:lnTo>
                <a:lnTo>
                  <a:pt x="41300" y="0"/>
                </a:lnTo>
                <a:close/>
              </a:path>
              <a:path w="83184" h="101600">
                <a:moveTo>
                  <a:pt x="72794" y="77101"/>
                </a:moveTo>
                <a:lnTo>
                  <a:pt x="41300" y="77101"/>
                </a:lnTo>
                <a:lnTo>
                  <a:pt x="82588" y="101079"/>
                </a:lnTo>
                <a:lnTo>
                  <a:pt x="72794" y="77101"/>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66" name="object 66"/>
          <p:cNvSpPr/>
          <p:nvPr/>
        </p:nvSpPr>
        <p:spPr>
          <a:xfrm>
            <a:off x="1308171" y="2052277"/>
            <a:ext cx="83186" cy="101600"/>
          </a:xfrm>
          <a:custGeom>
            <a:avLst/>
            <a:gdLst/>
            <a:ahLst/>
            <a:cxnLst/>
            <a:rect l="l" t="t" r="r" b="b"/>
            <a:pathLst>
              <a:path w="83184" h="101600">
                <a:moveTo>
                  <a:pt x="0" y="0"/>
                </a:moveTo>
                <a:lnTo>
                  <a:pt x="41300" y="101079"/>
                </a:lnTo>
                <a:lnTo>
                  <a:pt x="72794" y="23977"/>
                </a:lnTo>
                <a:lnTo>
                  <a:pt x="41300" y="23977"/>
                </a:lnTo>
                <a:lnTo>
                  <a:pt x="0" y="0"/>
                </a:lnTo>
                <a:close/>
              </a:path>
              <a:path w="83184" h="101600">
                <a:moveTo>
                  <a:pt x="82588" y="0"/>
                </a:moveTo>
                <a:lnTo>
                  <a:pt x="41300" y="23977"/>
                </a:lnTo>
                <a:lnTo>
                  <a:pt x="72794" y="23977"/>
                </a:lnTo>
                <a:lnTo>
                  <a:pt x="82588"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67" name="object 67"/>
          <p:cNvSpPr txBox="1"/>
          <p:nvPr/>
        </p:nvSpPr>
        <p:spPr>
          <a:xfrm>
            <a:off x="1025789" y="1532437"/>
            <a:ext cx="647700" cy="369094"/>
          </a:xfrm>
          <a:prstGeom prst="rect">
            <a:avLst/>
          </a:prstGeom>
        </p:spPr>
        <p:txBody>
          <a:bodyPr vert="horz" wrap="square" lIns="0" tIns="25355" rIns="0" bIns="0" rtlCol="0">
            <a:spAutoFit/>
          </a:bodyPr>
          <a:lstStyle/>
          <a:p>
            <a:pPr marL="12677" marR="5080" indent="8252">
              <a:lnSpc>
                <a:spcPts val="1341"/>
              </a:lnSpc>
              <a:spcBef>
                <a:spcPts val="200"/>
              </a:spcBef>
            </a:pPr>
            <a:r>
              <a:rPr sz="1100" dirty="0">
                <a:solidFill>
                  <a:srgbClr val="221E1F"/>
                </a:solidFill>
                <a:latin typeface="Arial"/>
                <a:cs typeface="Arial"/>
              </a:rPr>
              <a:t>is</a:t>
            </a:r>
            <a:r>
              <a:rPr sz="1100" spc="-70" dirty="0">
                <a:solidFill>
                  <a:srgbClr val="221E1F"/>
                </a:solidFill>
                <a:latin typeface="Arial"/>
                <a:cs typeface="Arial"/>
              </a:rPr>
              <a:t> </a:t>
            </a:r>
            <a:r>
              <a:rPr sz="1100" spc="4" dirty="0">
                <a:solidFill>
                  <a:srgbClr val="221E1F"/>
                </a:solidFill>
                <a:latin typeface="Arial"/>
                <a:cs typeface="Arial"/>
              </a:rPr>
              <a:t>closely  </a:t>
            </a:r>
            <a:r>
              <a:rPr sz="1100" dirty="0">
                <a:solidFill>
                  <a:srgbClr val="221E1F"/>
                </a:solidFill>
                <a:latin typeface="Arial"/>
                <a:cs typeface="Arial"/>
              </a:rPr>
              <a:t>related</a:t>
            </a:r>
            <a:r>
              <a:rPr sz="1100" spc="-85" dirty="0">
                <a:solidFill>
                  <a:srgbClr val="221E1F"/>
                </a:solidFill>
                <a:latin typeface="Arial"/>
                <a:cs typeface="Arial"/>
              </a:rPr>
              <a:t> </a:t>
            </a:r>
            <a:r>
              <a:rPr sz="1100" spc="4" dirty="0">
                <a:solidFill>
                  <a:srgbClr val="221E1F"/>
                </a:solidFill>
                <a:latin typeface="Arial"/>
                <a:cs typeface="Arial"/>
              </a:rPr>
              <a:t>to</a:t>
            </a:r>
            <a:endParaRPr sz="1100">
              <a:solidFill>
                <a:prstClr val="black"/>
              </a:solidFill>
              <a:latin typeface="Arial"/>
              <a:cs typeface="Arial"/>
            </a:endParaRPr>
          </a:p>
        </p:txBody>
      </p:sp>
      <p:sp>
        <p:nvSpPr>
          <p:cNvPr id="68" name="object 68"/>
          <p:cNvSpPr/>
          <p:nvPr/>
        </p:nvSpPr>
        <p:spPr>
          <a:xfrm>
            <a:off x="12357370" y="964946"/>
            <a:ext cx="1041400" cy="0"/>
          </a:xfrm>
          <a:custGeom>
            <a:avLst/>
            <a:gdLst/>
            <a:ahLst/>
            <a:cxnLst/>
            <a:rect l="l" t="t" r="r" b="b"/>
            <a:pathLst>
              <a:path w="1041400">
                <a:moveTo>
                  <a:pt x="0" y="0"/>
                </a:moveTo>
                <a:lnTo>
                  <a:pt x="1041208"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69" name="object 69"/>
          <p:cNvSpPr/>
          <p:nvPr/>
        </p:nvSpPr>
        <p:spPr>
          <a:xfrm>
            <a:off x="10622482" y="964946"/>
            <a:ext cx="374651" cy="0"/>
          </a:xfrm>
          <a:custGeom>
            <a:avLst/>
            <a:gdLst/>
            <a:ahLst/>
            <a:cxnLst/>
            <a:rect l="l" t="t" r="r" b="b"/>
            <a:pathLst>
              <a:path w="374650">
                <a:moveTo>
                  <a:pt x="0" y="0"/>
                </a:moveTo>
                <a:lnTo>
                  <a:pt x="374524"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0" name="object 70"/>
          <p:cNvSpPr/>
          <p:nvPr/>
        </p:nvSpPr>
        <p:spPr>
          <a:xfrm>
            <a:off x="13369282" y="923711"/>
            <a:ext cx="101601" cy="83185"/>
          </a:xfrm>
          <a:custGeom>
            <a:avLst/>
            <a:gdLst/>
            <a:ahLst/>
            <a:cxnLst/>
            <a:rect l="l" t="t" r="r" b="b"/>
            <a:pathLst>
              <a:path w="101600" h="83184">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71" name="object 71"/>
          <p:cNvSpPr/>
          <p:nvPr/>
        </p:nvSpPr>
        <p:spPr>
          <a:xfrm>
            <a:off x="13061950" y="1238255"/>
            <a:ext cx="0" cy="1786888"/>
          </a:xfrm>
          <a:custGeom>
            <a:avLst/>
            <a:gdLst/>
            <a:ahLst/>
            <a:cxnLst/>
            <a:rect l="l" t="t" r="r" b="b"/>
            <a:pathLst>
              <a:path h="1786889">
                <a:moveTo>
                  <a:pt x="0" y="0"/>
                </a:moveTo>
                <a:lnTo>
                  <a:pt x="0" y="1786623"/>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2" name="object 72"/>
          <p:cNvSpPr/>
          <p:nvPr/>
        </p:nvSpPr>
        <p:spPr>
          <a:xfrm>
            <a:off x="13061950" y="3567023"/>
            <a:ext cx="0" cy="466089"/>
          </a:xfrm>
          <a:custGeom>
            <a:avLst/>
            <a:gdLst/>
            <a:ahLst/>
            <a:cxnLst/>
            <a:rect l="l" t="t" r="r" b="b"/>
            <a:pathLst>
              <a:path h="466089">
                <a:moveTo>
                  <a:pt x="0" y="0"/>
                </a:moveTo>
                <a:lnTo>
                  <a:pt x="0" y="465505"/>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3" name="object 73"/>
          <p:cNvSpPr/>
          <p:nvPr/>
        </p:nvSpPr>
        <p:spPr>
          <a:xfrm>
            <a:off x="13061950" y="4032530"/>
            <a:ext cx="567055" cy="0"/>
          </a:xfrm>
          <a:custGeom>
            <a:avLst/>
            <a:gdLst/>
            <a:ahLst/>
            <a:cxnLst/>
            <a:rect l="l" t="t" r="r" b="b"/>
            <a:pathLst>
              <a:path w="567055">
                <a:moveTo>
                  <a:pt x="0" y="0"/>
                </a:moveTo>
                <a:lnTo>
                  <a:pt x="566623"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4" name="object 74"/>
          <p:cNvSpPr/>
          <p:nvPr/>
        </p:nvSpPr>
        <p:spPr>
          <a:xfrm>
            <a:off x="13062001" y="1238251"/>
            <a:ext cx="623569" cy="0"/>
          </a:xfrm>
          <a:custGeom>
            <a:avLst/>
            <a:gdLst/>
            <a:ahLst/>
            <a:cxnLst/>
            <a:rect l="l" t="t" r="r" b="b"/>
            <a:pathLst>
              <a:path w="623569">
                <a:moveTo>
                  <a:pt x="623049" y="0"/>
                </a:moveTo>
                <a:lnTo>
                  <a:pt x="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5" name="object 75"/>
          <p:cNvSpPr/>
          <p:nvPr/>
        </p:nvSpPr>
        <p:spPr>
          <a:xfrm>
            <a:off x="13655703" y="1197017"/>
            <a:ext cx="101601" cy="83185"/>
          </a:xfrm>
          <a:custGeom>
            <a:avLst/>
            <a:gdLst/>
            <a:ahLst/>
            <a:cxnLst/>
            <a:rect l="l" t="t" r="r" b="b"/>
            <a:pathLst>
              <a:path w="101600" h="83184">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76" name="object 76"/>
          <p:cNvSpPr txBox="1"/>
          <p:nvPr/>
        </p:nvSpPr>
        <p:spPr>
          <a:xfrm>
            <a:off x="4319216" y="3054417"/>
            <a:ext cx="581660" cy="369094"/>
          </a:xfrm>
          <a:prstGeom prst="rect">
            <a:avLst/>
          </a:prstGeom>
        </p:spPr>
        <p:txBody>
          <a:bodyPr vert="horz" wrap="square" lIns="0" tIns="25355" rIns="0" bIns="0" rtlCol="0">
            <a:spAutoFit/>
          </a:bodyPr>
          <a:lstStyle/>
          <a:p>
            <a:pPr marL="227571" marR="5080" indent="-215532">
              <a:lnSpc>
                <a:spcPts val="1341"/>
              </a:lnSpc>
              <a:spcBef>
                <a:spcPts val="200"/>
              </a:spcBef>
            </a:pPr>
            <a:r>
              <a:rPr sz="1100" dirty="0">
                <a:solidFill>
                  <a:srgbClr val="221E1F"/>
                </a:solidFill>
                <a:latin typeface="Arial"/>
                <a:cs typeface="Arial"/>
              </a:rPr>
              <a:t>is </a:t>
            </a:r>
            <a:r>
              <a:rPr sz="1100" spc="4" dirty="0">
                <a:solidFill>
                  <a:srgbClr val="221E1F"/>
                </a:solidFill>
                <a:latin typeface="Arial"/>
                <a:cs typeface="Arial"/>
              </a:rPr>
              <a:t>a</a:t>
            </a:r>
            <a:r>
              <a:rPr sz="1100" spc="-80" dirty="0">
                <a:solidFill>
                  <a:srgbClr val="221E1F"/>
                </a:solidFill>
                <a:latin typeface="Arial"/>
                <a:cs typeface="Arial"/>
              </a:rPr>
              <a:t> </a:t>
            </a:r>
            <a:r>
              <a:rPr sz="1100" spc="4" dirty="0">
                <a:solidFill>
                  <a:srgbClr val="221E1F"/>
                </a:solidFill>
                <a:latin typeface="Arial"/>
                <a:cs typeface="Arial"/>
              </a:rPr>
              <a:t>type  </a:t>
            </a:r>
            <a:r>
              <a:rPr sz="1100" dirty="0">
                <a:solidFill>
                  <a:srgbClr val="221E1F"/>
                </a:solidFill>
                <a:latin typeface="Arial"/>
                <a:cs typeface="Arial"/>
              </a:rPr>
              <a:t>of</a:t>
            </a:r>
            <a:endParaRPr sz="1100">
              <a:solidFill>
                <a:prstClr val="black"/>
              </a:solidFill>
              <a:latin typeface="Arial"/>
              <a:cs typeface="Arial"/>
            </a:endParaRPr>
          </a:p>
        </p:txBody>
      </p:sp>
      <p:sp>
        <p:nvSpPr>
          <p:cNvPr id="77" name="object 77"/>
          <p:cNvSpPr txBox="1"/>
          <p:nvPr/>
        </p:nvSpPr>
        <p:spPr>
          <a:xfrm>
            <a:off x="11040010" y="842405"/>
            <a:ext cx="128587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 data </a:t>
            </a:r>
            <a:r>
              <a:rPr sz="1100" spc="4" dirty="0">
                <a:solidFill>
                  <a:srgbClr val="221E1F"/>
                </a:solidFill>
                <a:latin typeface="Arial"/>
                <a:cs typeface="Arial"/>
              </a:rPr>
              <a:t>stored</a:t>
            </a:r>
            <a:r>
              <a:rPr sz="1100" spc="-50" dirty="0">
                <a:solidFill>
                  <a:srgbClr val="221E1F"/>
                </a:solidFill>
                <a:latin typeface="Arial"/>
                <a:cs typeface="Arial"/>
              </a:rPr>
              <a:t> </a:t>
            </a:r>
            <a:r>
              <a:rPr sz="1100" dirty="0">
                <a:solidFill>
                  <a:srgbClr val="221E1F"/>
                </a:solidFill>
                <a:latin typeface="Arial"/>
                <a:cs typeface="Arial"/>
              </a:rPr>
              <a:t>in</a:t>
            </a:r>
            <a:endParaRPr sz="1100">
              <a:solidFill>
                <a:prstClr val="black"/>
              </a:solidFill>
              <a:latin typeface="Arial"/>
              <a:cs typeface="Arial"/>
            </a:endParaRPr>
          </a:p>
        </p:txBody>
      </p:sp>
      <p:sp>
        <p:nvSpPr>
          <p:cNvPr id="78" name="object 78"/>
          <p:cNvSpPr/>
          <p:nvPr/>
        </p:nvSpPr>
        <p:spPr>
          <a:xfrm>
            <a:off x="11869132" y="2637518"/>
            <a:ext cx="1594486" cy="0"/>
          </a:xfrm>
          <a:custGeom>
            <a:avLst/>
            <a:gdLst/>
            <a:ahLst/>
            <a:cxnLst/>
            <a:rect l="l" t="t" r="r" b="b"/>
            <a:pathLst>
              <a:path w="1594484">
                <a:moveTo>
                  <a:pt x="0" y="0"/>
                </a:moveTo>
                <a:lnTo>
                  <a:pt x="1593889"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79" name="object 79"/>
          <p:cNvSpPr/>
          <p:nvPr/>
        </p:nvSpPr>
        <p:spPr>
          <a:xfrm>
            <a:off x="8985252" y="2637518"/>
            <a:ext cx="2480944" cy="0"/>
          </a:xfrm>
          <a:custGeom>
            <a:avLst/>
            <a:gdLst/>
            <a:ahLst/>
            <a:cxnLst/>
            <a:rect l="l" t="t" r="r" b="b"/>
            <a:pathLst>
              <a:path w="2480945">
                <a:moveTo>
                  <a:pt x="0" y="0"/>
                </a:moveTo>
                <a:lnTo>
                  <a:pt x="2480740" y="0"/>
                </a:lnTo>
              </a:path>
            </a:pathLst>
          </a:custGeom>
          <a:ln w="12700">
            <a:solidFill>
              <a:srgbClr val="231F20"/>
            </a:solidFill>
          </a:ln>
        </p:spPr>
        <p:txBody>
          <a:bodyPr wrap="square" lIns="0" tIns="0" rIns="0" bIns="0" rtlCol="0"/>
          <a:lstStyle/>
          <a:p>
            <a:endParaRPr>
              <a:solidFill>
                <a:prstClr val="black"/>
              </a:solidFill>
              <a:latin typeface="Calibri"/>
            </a:endParaRPr>
          </a:p>
        </p:txBody>
      </p:sp>
      <p:sp>
        <p:nvSpPr>
          <p:cNvPr id="80" name="object 80"/>
          <p:cNvSpPr/>
          <p:nvPr/>
        </p:nvSpPr>
        <p:spPr>
          <a:xfrm>
            <a:off x="13433726" y="2596285"/>
            <a:ext cx="101601" cy="83185"/>
          </a:xfrm>
          <a:custGeom>
            <a:avLst/>
            <a:gdLst/>
            <a:ahLst/>
            <a:cxnLst/>
            <a:rect l="l" t="t" r="r" b="b"/>
            <a:pathLst>
              <a:path w="101600" h="83185">
                <a:moveTo>
                  <a:pt x="0" y="0"/>
                </a:moveTo>
                <a:lnTo>
                  <a:pt x="23990" y="41300"/>
                </a:lnTo>
                <a:lnTo>
                  <a:pt x="0" y="82588"/>
                </a:lnTo>
                <a:lnTo>
                  <a:pt x="101079" y="41300"/>
                </a:lnTo>
                <a:lnTo>
                  <a:pt x="0" y="0"/>
                </a:lnTo>
                <a:close/>
              </a:path>
            </a:pathLst>
          </a:custGeom>
          <a:solidFill>
            <a:srgbClr val="231F20"/>
          </a:solidFill>
        </p:spPr>
        <p:txBody>
          <a:bodyPr wrap="square" lIns="0" tIns="0" rIns="0" bIns="0" rtlCol="0"/>
          <a:lstStyle/>
          <a:p>
            <a:endParaRPr>
              <a:solidFill>
                <a:prstClr val="black"/>
              </a:solidFill>
              <a:latin typeface="Calibri"/>
            </a:endParaRPr>
          </a:p>
        </p:txBody>
      </p:sp>
      <p:sp>
        <p:nvSpPr>
          <p:cNvPr id="81" name="object 81"/>
          <p:cNvSpPr txBox="1"/>
          <p:nvPr/>
        </p:nvSpPr>
        <p:spPr>
          <a:xfrm>
            <a:off x="11497347" y="2507174"/>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82" name="object 82"/>
          <p:cNvSpPr txBox="1"/>
          <p:nvPr/>
        </p:nvSpPr>
        <p:spPr>
          <a:xfrm>
            <a:off x="6402919" y="2375707"/>
            <a:ext cx="340995" cy="185282"/>
          </a:xfrm>
          <a:prstGeom prst="rect">
            <a:avLst/>
          </a:prstGeom>
        </p:spPr>
        <p:txBody>
          <a:bodyPr vert="horz" wrap="square" lIns="0" tIns="15850" rIns="0" bIns="0" rtlCol="0">
            <a:spAutoFit/>
          </a:bodyPr>
          <a:lstStyle/>
          <a:p>
            <a:pPr marL="12677">
              <a:spcBef>
                <a:spcPts val="125"/>
              </a:spcBef>
            </a:pPr>
            <a:r>
              <a:rPr sz="1100" dirty="0">
                <a:solidFill>
                  <a:srgbClr val="221E1F"/>
                </a:solidFill>
                <a:latin typeface="Arial"/>
                <a:cs typeface="Arial"/>
              </a:rPr>
              <a:t>uses</a:t>
            </a:r>
            <a:endParaRPr sz="1100">
              <a:solidFill>
                <a:prstClr val="black"/>
              </a:solidFill>
              <a:latin typeface="Arial"/>
              <a:cs typeface="Arial"/>
            </a:endParaRPr>
          </a:p>
        </p:txBody>
      </p:sp>
      <p:sp>
        <p:nvSpPr>
          <p:cNvPr id="83" name="object 83"/>
          <p:cNvSpPr txBox="1"/>
          <p:nvPr/>
        </p:nvSpPr>
        <p:spPr>
          <a:xfrm>
            <a:off x="7805336" y="7585781"/>
            <a:ext cx="1211582" cy="369094"/>
          </a:xfrm>
          <a:prstGeom prst="rect">
            <a:avLst/>
          </a:prstGeom>
        </p:spPr>
        <p:txBody>
          <a:bodyPr vert="horz" wrap="square" lIns="0" tIns="25355" rIns="0" bIns="0" rtlCol="0">
            <a:spAutoFit/>
          </a:bodyPr>
          <a:lstStyle/>
          <a:p>
            <a:pPr marL="16484" marR="5080" indent="-4444">
              <a:lnSpc>
                <a:spcPts val="1341"/>
              </a:lnSpc>
              <a:spcBef>
                <a:spcPts val="200"/>
              </a:spcBef>
            </a:pPr>
            <a:r>
              <a:rPr sz="1100" dirty="0">
                <a:solidFill>
                  <a:srgbClr val="221E1F"/>
                </a:solidFill>
                <a:latin typeface="Arial"/>
                <a:cs typeface="Arial"/>
              </a:rPr>
              <a:t>is </a:t>
            </a:r>
            <a:r>
              <a:rPr sz="1100" spc="4" dirty="0">
                <a:solidFill>
                  <a:srgbClr val="221E1F"/>
                </a:solidFill>
                <a:latin typeface="Arial"/>
                <a:cs typeface="Arial"/>
              </a:rPr>
              <a:t>an </a:t>
            </a:r>
            <a:r>
              <a:rPr sz="1100" dirty="0">
                <a:solidFill>
                  <a:srgbClr val="221E1F"/>
                </a:solidFill>
                <a:latin typeface="Arial"/>
                <a:cs typeface="Arial"/>
              </a:rPr>
              <a:t>open-source  implementation</a:t>
            </a:r>
            <a:r>
              <a:rPr sz="1100" spc="-66" dirty="0">
                <a:solidFill>
                  <a:srgbClr val="221E1F"/>
                </a:solidFill>
                <a:latin typeface="Arial"/>
                <a:cs typeface="Arial"/>
              </a:rPr>
              <a:t> </a:t>
            </a:r>
            <a:r>
              <a:rPr sz="1100" dirty="0">
                <a:solidFill>
                  <a:srgbClr val="221E1F"/>
                </a:solidFill>
                <a:latin typeface="Arial"/>
                <a:cs typeface="Arial"/>
              </a:rPr>
              <a:t>of</a:t>
            </a:r>
            <a:endParaRPr sz="1100">
              <a:solidFill>
                <a:prstClr val="black"/>
              </a:solidFill>
              <a:latin typeface="Arial"/>
              <a:cs typeface="Arial"/>
            </a:endParaRPr>
          </a:p>
        </p:txBody>
      </p:sp>
      <p:sp>
        <p:nvSpPr>
          <p:cNvPr id="84" name="object 84"/>
          <p:cNvSpPr/>
          <p:nvPr/>
        </p:nvSpPr>
        <p:spPr>
          <a:xfrm>
            <a:off x="5342612" y="612000"/>
            <a:ext cx="1451305" cy="69264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7" name="object 87"/>
          <p:cNvSpPr/>
          <p:nvPr/>
        </p:nvSpPr>
        <p:spPr>
          <a:xfrm>
            <a:off x="13469298" y="609119"/>
            <a:ext cx="1451265" cy="692632"/>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8" name="object 88"/>
          <p:cNvSpPr/>
          <p:nvPr/>
        </p:nvSpPr>
        <p:spPr>
          <a:xfrm>
            <a:off x="7633227" y="2142296"/>
            <a:ext cx="1451281" cy="692657"/>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89" name="object 89"/>
          <p:cNvSpPr/>
          <p:nvPr/>
        </p:nvSpPr>
        <p:spPr>
          <a:xfrm>
            <a:off x="13469281" y="3679037"/>
            <a:ext cx="1451292" cy="69265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90" name="object 90"/>
          <p:cNvSpPr txBox="1"/>
          <p:nvPr/>
        </p:nvSpPr>
        <p:spPr>
          <a:xfrm>
            <a:off x="12865985" y="3008021"/>
            <a:ext cx="390526" cy="541064"/>
          </a:xfrm>
          <a:prstGeom prst="rect">
            <a:avLst/>
          </a:prstGeom>
        </p:spPr>
        <p:txBody>
          <a:bodyPr vert="horz" wrap="square" lIns="0" tIns="25355" rIns="0" bIns="0" rtlCol="0">
            <a:spAutoFit/>
          </a:bodyPr>
          <a:lstStyle/>
          <a:p>
            <a:pPr marL="49443" marR="5080" indent="-37400" algn="just">
              <a:lnSpc>
                <a:spcPts val="1341"/>
              </a:lnSpc>
              <a:spcBef>
                <a:spcPts val="200"/>
              </a:spcBef>
            </a:pPr>
            <a:r>
              <a:rPr sz="1100" spc="4" dirty="0">
                <a:solidFill>
                  <a:srgbClr val="221E1F"/>
                </a:solidFill>
                <a:latin typeface="Arial"/>
                <a:cs typeface="Arial"/>
              </a:rPr>
              <a:t>feeds  </a:t>
            </a:r>
            <a:r>
              <a:rPr sz="1100" dirty="0">
                <a:solidFill>
                  <a:srgbClr val="221E1F"/>
                </a:solidFill>
                <a:latin typeface="Arial"/>
                <a:cs typeface="Arial"/>
              </a:rPr>
              <a:t>data  into</a:t>
            </a:r>
            <a:endParaRPr sz="1100">
              <a:solidFill>
                <a:prstClr val="black"/>
              </a:solidFill>
              <a:latin typeface="Arial"/>
              <a:cs typeface="Arial"/>
            </a:endParaRPr>
          </a:p>
        </p:txBody>
      </p:sp>
      <p:sp>
        <p:nvSpPr>
          <p:cNvPr id="93" name="Oval 92"/>
          <p:cNvSpPr/>
          <p:nvPr/>
        </p:nvSpPr>
        <p:spPr>
          <a:xfrm>
            <a:off x="609600"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Data Mining</a:t>
            </a:r>
          </a:p>
        </p:txBody>
      </p:sp>
      <p:sp>
        <p:nvSpPr>
          <p:cNvPr id="95" name="Oval 94"/>
          <p:cNvSpPr/>
          <p:nvPr/>
        </p:nvSpPr>
        <p:spPr>
          <a:xfrm>
            <a:off x="5334002"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Analytics</a:t>
            </a:r>
          </a:p>
        </p:txBody>
      </p:sp>
      <p:sp>
        <p:nvSpPr>
          <p:cNvPr id="96" name="Oval 95"/>
          <p:cNvSpPr/>
          <p:nvPr/>
        </p:nvSpPr>
        <p:spPr>
          <a:xfrm>
            <a:off x="609600" y="2209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Machine Learning</a:t>
            </a:r>
          </a:p>
        </p:txBody>
      </p:sp>
      <p:sp>
        <p:nvSpPr>
          <p:cNvPr id="97" name="Oval 96"/>
          <p:cNvSpPr/>
          <p:nvPr/>
        </p:nvSpPr>
        <p:spPr>
          <a:xfrm>
            <a:off x="3886203"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Data Analytics</a:t>
            </a:r>
          </a:p>
        </p:txBody>
      </p:sp>
      <p:sp>
        <p:nvSpPr>
          <p:cNvPr id="98" name="Oval 97"/>
          <p:cNvSpPr/>
          <p:nvPr/>
        </p:nvSpPr>
        <p:spPr>
          <a:xfrm>
            <a:off x="685800" y="37338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100" dirty="0">
                <a:solidFill>
                  <a:prstClr val="white"/>
                </a:solidFill>
                <a:latin typeface="Calibri"/>
              </a:rPr>
              <a:t>Quantitative Analysis</a:t>
            </a:r>
          </a:p>
        </p:txBody>
      </p:sp>
      <p:sp>
        <p:nvSpPr>
          <p:cNvPr id="99" name="Oval 98"/>
          <p:cNvSpPr/>
          <p:nvPr/>
        </p:nvSpPr>
        <p:spPr>
          <a:xfrm>
            <a:off x="7620004"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Business Intelligence</a:t>
            </a:r>
          </a:p>
        </p:txBody>
      </p:sp>
      <p:sp>
        <p:nvSpPr>
          <p:cNvPr id="100" name="Oval 99"/>
          <p:cNvSpPr/>
          <p:nvPr/>
        </p:nvSpPr>
        <p:spPr>
          <a:xfrm>
            <a:off x="13563600" y="609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Data Warehouse</a:t>
            </a:r>
          </a:p>
        </p:txBody>
      </p:sp>
      <p:sp>
        <p:nvSpPr>
          <p:cNvPr id="101" name="Oval 100"/>
          <p:cNvSpPr/>
          <p:nvPr/>
        </p:nvSpPr>
        <p:spPr>
          <a:xfrm>
            <a:off x="13563600" y="21336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OLAP</a:t>
            </a:r>
          </a:p>
        </p:txBody>
      </p:sp>
      <p:sp>
        <p:nvSpPr>
          <p:cNvPr id="102" name="Oval 101"/>
          <p:cNvSpPr/>
          <p:nvPr/>
        </p:nvSpPr>
        <p:spPr>
          <a:xfrm>
            <a:off x="13563600"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OLTP</a:t>
            </a:r>
          </a:p>
        </p:txBody>
      </p:sp>
      <p:sp>
        <p:nvSpPr>
          <p:cNvPr id="103" name="Oval 102"/>
          <p:cNvSpPr/>
          <p:nvPr/>
        </p:nvSpPr>
        <p:spPr>
          <a:xfrm>
            <a:off x="10210804"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ETL</a:t>
            </a:r>
          </a:p>
        </p:txBody>
      </p:sp>
      <p:sp>
        <p:nvSpPr>
          <p:cNvPr id="104" name="Oval 103"/>
          <p:cNvSpPr/>
          <p:nvPr/>
        </p:nvSpPr>
        <p:spPr>
          <a:xfrm>
            <a:off x="7620004" y="3733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KPIs</a:t>
            </a:r>
          </a:p>
        </p:txBody>
      </p:sp>
      <p:sp>
        <p:nvSpPr>
          <p:cNvPr id="105" name="Oval 104"/>
          <p:cNvSpPr/>
          <p:nvPr/>
        </p:nvSpPr>
        <p:spPr>
          <a:xfrm>
            <a:off x="10210804" y="51054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Commodity Hardware</a:t>
            </a:r>
          </a:p>
        </p:txBody>
      </p:sp>
      <p:sp>
        <p:nvSpPr>
          <p:cNvPr id="106" name="Oval 105"/>
          <p:cNvSpPr/>
          <p:nvPr/>
        </p:nvSpPr>
        <p:spPr>
          <a:xfrm>
            <a:off x="10363203" y="6781801"/>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Big Data Solution</a:t>
            </a:r>
          </a:p>
        </p:txBody>
      </p:sp>
      <p:sp>
        <p:nvSpPr>
          <p:cNvPr id="107" name="Oval 106"/>
          <p:cNvSpPr/>
          <p:nvPr/>
        </p:nvSpPr>
        <p:spPr>
          <a:xfrm>
            <a:off x="5334002"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Large Datasets</a:t>
            </a:r>
          </a:p>
        </p:txBody>
      </p:sp>
      <p:sp>
        <p:nvSpPr>
          <p:cNvPr id="108" name="Oval 107"/>
          <p:cNvSpPr/>
          <p:nvPr/>
        </p:nvSpPr>
        <p:spPr>
          <a:xfrm>
            <a:off x="7620004"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a:solidFill>
                  <a:prstClr val="white"/>
                </a:solidFill>
                <a:latin typeface="Calibri"/>
              </a:rPr>
              <a:t>Hadoop</a:t>
            </a:r>
          </a:p>
        </p:txBody>
      </p:sp>
      <p:sp>
        <p:nvSpPr>
          <p:cNvPr id="109" name="Oval 108"/>
          <p:cNvSpPr/>
          <p:nvPr/>
        </p:nvSpPr>
        <p:spPr>
          <a:xfrm>
            <a:off x="10210804" y="8382002"/>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400" dirty="0" err="1">
                <a:solidFill>
                  <a:prstClr val="white"/>
                </a:solidFill>
                <a:latin typeface="Calibri"/>
              </a:rPr>
              <a:t>NoSQL</a:t>
            </a:r>
            <a:r>
              <a:rPr lang="en-US" sz="1400" dirty="0">
                <a:solidFill>
                  <a:prstClr val="white"/>
                </a:solidFill>
                <a:latin typeface="Calibri"/>
              </a:rPr>
              <a:t> Databases</a:t>
            </a:r>
          </a:p>
        </p:txBody>
      </p:sp>
      <p:sp>
        <p:nvSpPr>
          <p:cNvPr id="121" name="Oval 120"/>
          <p:cNvSpPr/>
          <p:nvPr/>
        </p:nvSpPr>
        <p:spPr>
          <a:xfrm>
            <a:off x="3886200" y="3733800"/>
            <a:ext cx="1447800" cy="685800"/>
          </a:xfrm>
          <a:prstGeom prst="ellipse">
            <a:avLst/>
          </a:prstGeom>
        </p:spPr>
        <p:style>
          <a:lnRef idx="1">
            <a:schemeClr val="accent1"/>
          </a:lnRef>
          <a:fillRef idx="3">
            <a:schemeClr val="accent1"/>
          </a:fillRef>
          <a:effectRef idx="2">
            <a:schemeClr val="accent1"/>
          </a:effectRef>
          <a:fontRef idx="minor">
            <a:schemeClr val="lt1"/>
          </a:fontRef>
        </p:style>
        <p:txBody>
          <a:bodyPr lIns="91280" tIns="45638" rIns="91280" bIns="45638" spcCol="0" rtlCol="0" anchor="ctr"/>
          <a:lstStyle/>
          <a:p>
            <a:pPr algn="ctr"/>
            <a:r>
              <a:rPr lang="en-US" sz="1100" dirty="0">
                <a:solidFill>
                  <a:prstClr val="white"/>
                </a:solidFill>
                <a:latin typeface="Calibri"/>
              </a:rPr>
              <a:t>Quantitative Analysis</a:t>
            </a:r>
          </a:p>
        </p:txBody>
      </p:sp>
      <p:sp>
        <p:nvSpPr>
          <p:cNvPr id="122" name="object 494"/>
          <p:cNvSpPr/>
          <p:nvPr/>
        </p:nvSpPr>
        <p:spPr>
          <a:xfrm>
            <a:off x="228600" y="228600"/>
            <a:ext cx="790511" cy="675017"/>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grpSp>
        <p:nvGrpSpPr>
          <p:cNvPr id="123" name="Group 122"/>
          <p:cNvGrpSpPr/>
          <p:nvPr/>
        </p:nvGrpSpPr>
        <p:grpSpPr>
          <a:xfrm>
            <a:off x="381000" y="1905000"/>
            <a:ext cx="524957" cy="716108"/>
            <a:chOff x="14511957" y="1003474"/>
            <a:chExt cx="524957" cy="716108"/>
          </a:xfrm>
        </p:grpSpPr>
        <p:sp>
          <p:nvSpPr>
            <p:cNvPr id="124" name="object 481"/>
            <p:cNvSpPr/>
            <p:nvPr/>
          </p:nvSpPr>
          <p:spPr>
            <a:xfrm>
              <a:off x="14511957" y="1003474"/>
              <a:ext cx="523240" cy="307340"/>
            </a:xfrm>
            <a:custGeom>
              <a:avLst/>
              <a:gdLst/>
              <a:ahLst/>
              <a:cxnLst/>
              <a:rect l="l" t="t" r="r" b="b"/>
              <a:pathLst>
                <a:path w="523240" h="307340">
                  <a:moveTo>
                    <a:pt x="200075" y="0"/>
                  </a:moveTo>
                  <a:lnTo>
                    <a:pt x="0" y="104025"/>
                  </a:lnTo>
                  <a:lnTo>
                    <a:pt x="0" y="104178"/>
                  </a:lnTo>
                  <a:lnTo>
                    <a:pt x="321119" y="307111"/>
                  </a:lnTo>
                  <a:lnTo>
                    <a:pt x="523189" y="190969"/>
                  </a:lnTo>
                  <a:lnTo>
                    <a:pt x="200075" y="0"/>
                  </a:lnTo>
                  <a:close/>
                </a:path>
              </a:pathLst>
            </a:custGeom>
            <a:solidFill>
              <a:srgbClr val="A7A9AC"/>
            </a:solidFill>
          </p:spPr>
          <p:txBody>
            <a:bodyPr wrap="square" lIns="0" tIns="0" rIns="0" bIns="0" rtlCol="0"/>
            <a:lstStyle/>
            <a:p>
              <a:endParaRPr>
                <a:solidFill>
                  <a:prstClr val="black"/>
                </a:solidFill>
                <a:latin typeface="Calibri"/>
              </a:endParaRPr>
            </a:p>
          </p:txBody>
        </p:sp>
        <p:sp>
          <p:nvSpPr>
            <p:cNvPr id="125" name="object 482"/>
            <p:cNvSpPr/>
            <p:nvPr/>
          </p:nvSpPr>
          <p:spPr>
            <a:xfrm>
              <a:off x="14511957" y="1003474"/>
              <a:ext cx="523240" cy="307340"/>
            </a:xfrm>
            <a:custGeom>
              <a:avLst/>
              <a:gdLst/>
              <a:ahLst/>
              <a:cxnLst/>
              <a:rect l="l" t="t" r="r" b="b"/>
              <a:pathLst>
                <a:path w="523240" h="307340">
                  <a:moveTo>
                    <a:pt x="0" y="104178"/>
                  </a:moveTo>
                  <a:lnTo>
                    <a:pt x="0" y="104025"/>
                  </a:lnTo>
                  <a:lnTo>
                    <a:pt x="200075" y="0"/>
                  </a:lnTo>
                  <a:lnTo>
                    <a:pt x="523189" y="190969"/>
                  </a:lnTo>
                  <a:lnTo>
                    <a:pt x="321119" y="307111"/>
                  </a:lnTo>
                  <a:lnTo>
                    <a:pt x="0" y="104178"/>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26" name="object 483"/>
            <p:cNvSpPr/>
            <p:nvPr/>
          </p:nvSpPr>
          <p:spPr>
            <a:xfrm>
              <a:off x="14511959" y="1107658"/>
              <a:ext cx="321310" cy="611505"/>
            </a:xfrm>
            <a:custGeom>
              <a:avLst/>
              <a:gdLst/>
              <a:ahLst/>
              <a:cxnLst/>
              <a:rect l="l" t="t" r="r" b="b"/>
              <a:pathLst>
                <a:path w="321309" h="611505">
                  <a:moveTo>
                    <a:pt x="0" y="0"/>
                  </a:moveTo>
                  <a:lnTo>
                    <a:pt x="0" y="404926"/>
                  </a:lnTo>
                  <a:lnTo>
                    <a:pt x="321119" y="611136"/>
                  </a:lnTo>
                  <a:lnTo>
                    <a:pt x="321119" y="202933"/>
                  </a:lnTo>
                  <a:lnTo>
                    <a:pt x="0" y="0"/>
                  </a:lnTo>
                  <a:close/>
                </a:path>
              </a:pathLst>
            </a:custGeom>
            <a:solidFill>
              <a:srgbClr val="A7A9AC"/>
            </a:solidFill>
          </p:spPr>
          <p:txBody>
            <a:bodyPr wrap="square" lIns="0" tIns="0" rIns="0" bIns="0" rtlCol="0"/>
            <a:lstStyle/>
            <a:p>
              <a:endParaRPr>
                <a:solidFill>
                  <a:prstClr val="black"/>
                </a:solidFill>
                <a:latin typeface="Calibri"/>
              </a:endParaRPr>
            </a:p>
          </p:txBody>
        </p:sp>
        <p:sp>
          <p:nvSpPr>
            <p:cNvPr id="127" name="object 484"/>
            <p:cNvSpPr/>
            <p:nvPr/>
          </p:nvSpPr>
          <p:spPr>
            <a:xfrm>
              <a:off x="14511959" y="1107658"/>
              <a:ext cx="321310" cy="611505"/>
            </a:xfrm>
            <a:custGeom>
              <a:avLst/>
              <a:gdLst/>
              <a:ahLst/>
              <a:cxnLst/>
              <a:rect l="l" t="t" r="r" b="b"/>
              <a:pathLst>
                <a:path w="321309" h="611505">
                  <a:moveTo>
                    <a:pt x="321119" y="202933"/>
                  </a:moveTo>
                  <a:lnTo>
                    <a:pt x="321119" y="611136"/>
                  </a:lnTo>
                  <a:lnTo>
                    <a:pt x="0" y="404926"/>
                  </a:lnTo>
                  <a:lnTo>
                    <a:pt x="0" y="0"/>
                  </a:lnTo>
                  <a:lnTo>
                    <a:pt x="321119" y="202933"/>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28" name="object 485"/>
            <p:cNvSpPr/>
            <p:nvPr/>
          </p:nvSpPr>
          <p:spPr>
            <a:xfrm>
              <a:off x="14833079" y="1194437"/>
              <a:ext cx="203835" cy="525145"/>
            </a:xfrm>
            <a:custGeom>
              <a:avLst/>
              <a:gdLst/>
              <a:ahLst/>
              <a:cxnLst/>
              <a:rect l="l" t="t" r="r" b="b"/>
              <a:pathLst>
                <a:path w="203834" h="525144">
                  <a:moveTo>
                    <a:pt x="202069" y="0"/>
                  </a:moveTo>
                  <a:lnTo>
                    <a:pt x="0" y="116154"/>
                  </a:lnTo>
                  <a:lnTo>
                    <a:pt x="0" y="524357"/>
                  </a:lnTo>
                  <a:lnTo>
                    <a:pt x="444" y="524624"/>
                  </a:lnTo>
                  <a:lnTo>
                    <a:pt x="203720" y="403263"/>
                  </a:lnTo>
                  <a:lnTo>
                    <a:pt x="203720" y="977"/>
                  </a:lnTo>
                  <a:lnTo>
                    <a:pt x="202069" y="0"/>
                  </a:lnTo>
                  <a:close/>
                </a:path>
              </a:pathLst>
            </a:custGeom>
            <a:solidFill>
              <a:srgbClr val="A7A9AC"/>
            </a:solidFill>
          </p:spPr>
          <p:txBody>
            <a:bodyPr wrap="square" lIns="0" tIns="0" rIns="0" bIns="0" rtlCol="0"/>
            <a:lstStyle/>
            <a:p>
              <a:endParaRPr>
                <a:solidFill>
                  <a:prstClr val="black"/>
                </a:solidFill>
                <a:latin typeface="Calibri"/>
              </a:endParaRPr>
            </a:p>
          </p:txBody>
        </p:sp>
        <p:sp>
          <p:nvSpPr>
            <p:cNvPr id="129" name="object 486"/>
            <p:cNvSpPr/>
            <p:nvPr/>
          </p:nvSpPr>
          <p:spPr>
            <a:xfrm>
              <a:off x="14833079" y="1194437"/>
              <a:ext cx="203835" cy="525145"/>
            </a:xfrm>
            <a:custGeom>
              <a:avLst/>
              <a:gdLst/>
              <a:ahLst/>
              <a:cxnLst/>
              <a:rect l="l" t="t" r="r" b="b"/>
              <a:pathLst>
                <a:path w="203834" h="525144">
                  <a:moveTo>
                    <a:pt x="0" y="116154"/>
                  </a:moveTo>
                  <a:lnTo>
                    <a:pt x="0" y="524357"/>
                  </a:lnTo>
                  <a:lnTo>
                    <a:pt x="444" y="524624"/>
                  </a:lnTo>
                  <a:lnTo>
                    <a:pt x="203720" y="403263"/>
                  </a:lnTo>
                  <a:lnTo>
                    <a:pt x="203720" y="977"/>
                  </a:lnTo>
                  <a:lnTo>
                    <a:pt x="202069" y="0"/>
                  </a:lnTo>
                  <a:lnTo>
                    <a:pt x="0" y="116154"/>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0" name="object 487"/>
            <p:cNvSpPr/>
            <p:nvPr/>
          </p:nvSpPr>
          <p:spPr>
            <a:xfrm>
              <a:off x="14917700" y="1431585"/>
              <a:ext cx="50800" cy="58419"/>
            </a:xfrm>
            <a:custGeom>
              <a:avLst/>
              <a:gdLst/>
              <a:ahLst/>
              <a:cxnLst/>
              <a:rect l="l" t="t" r="r" b="b"/>
              <a:pathLst>
                <a:path w="50800" h="58419">
                  <a:moveTo>
                    <a:pt x="0" y="43523"/>
                  </a:moveTo>
                  <a:lnTo>
                    <a:pt x="25298" y="3683"/>
                  </a:lnTo>
                  <a:lnTo>
                    <a:pt x="35118" y="0"/>
                  </a:lnTo>
                  <a:lnTo>
                    <a:pt x="43140" y="778"/>
                  </a:lnTo>
                  <a:lnTo>
                    <a:pt x="48549" y="5676"/>
                  </a:lnTo>
                  <a:lnTo>
                    <a:pt x="50533" y="14351"/>
                  </a:lnTo>
                  <a:lnTo>
                    <a:pt x="48549" y="25329"/>
                  </a:lnTo>
                  <a:lnTo>
                    <a:pt x="43140" y="36489"/>
                  </a:lnTo>
                  <a:lnTo>
                    <a:pt x="35118" y="46546"/>
                  </a:lnTo>
                  <a:lnTo>
                    <a:pt x="25298" y="54217"/>
                  </a:lnTo>
                  <a:lnTo>
                    <a:pt x="15451" y="57900"/>
                  </a:lnTo>
                  <a:lnTo>
                    <a:pt x="7410" y="57119"/>
                  </a:lnTo>
                  <a:lnTo>
                    <a:pt x="1988" y="52213"/>
                  </a:lnTo>
                  <a:lnTo>
                    <a:pt x="0" y="43523"/>
                  </a:lnTo>
                  <a:close/>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1" name="object 488"/>
            <p:cNvSpPr/>
            <p:nvPr/>
          </p:nvSpPr>
          <p:spPr>
            <a:xfrm>
              <a:off x="14885020" y="1310097"/>
              <a:ext cx="115570" cy="66040"/>
            </a:xfrm>
            <a:custGeom>
              <a:avLst/>
              <a:gdLst/>
              <a:ahLst/>
              <a:cxnLst/>
              <a:rect l="l" t="t" r="r" b="b"/>
              <a:pathLst>
                <a:path w="115569" h="66040">
                  <a:moveTo>
                    <a:pt x="0" y="65519"/>
                  </a:moveTo>
                  <a:lnTo>
                    <a:pt x="114947" y="0"/>
                  </a:lnTo>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2" name="object 489"/>
            <p:cNvSpPr/>
            <p:nvPr/>
          </p:nvSpPr>
          <p:spPr>
            <a:xfrm>
              <a:off x="14885020" y="1264641"/>
              <a:ext cx="115570" cy="66040"/>
            </a:xfrm>
            <a:custGeom>
              <a:avLst/>
              <a:gdLst/>
              <a:ahLst/>
              <a:cxnLst/>
              <a:rect l="l" t="t" r="r" b="b"/>
              <a:pathLst>
                <a:path w="115569" h="66040">
                  <a:moveTo>
                    <a:pt x="0" y="65506"/>
                  </a:moveTo>
                  <a:lnTo>
                    <a:pt x="114947" y="0"/>
                  </a:lnTo>
                </a:path>
              </a:pathLst>
            </a:custGeom>
            <a:ln w="3175">
              <a:solidFill>
                <a:srgbClr val="414042"/>
              </a:solidFill>
            </a:ln>
          </p:spPr>
          <p:txBody>
            <a:bodyPr wrap="square" lIns="0" tIns="0" rIns="0" bIns="0" rtlCol="0"/>
            <a:lstStyle/>
            <a:p>
              <a:endParaRPr>
                <a:solidFill>
                  <a:prstClr val="black"/>
                </a:solidFill>
                <a:latin typeface="Calibri"/>
              </a:endParaRPr>
            </a:p>
          </p:txBody>
        </p:sp>
        <p:sp>
          <p:nvSpPr>
            <p:cNvPr id="133" name="object 490"/>
            <p:cNvSpPr/>
            <p:nvPr/>
          </p:nvSpPr>
          <p:spPr>
            <a:xfrm>
              <a:off x="14546502" y="1263192"/>
              <a:ext cx="240115" cy="345516"/>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134" name="object 491"/>
            <p:cNvSpPr/>
            <p:nvPr/>
          </p:nvSpPr>
          <p:spPr>
            <a:xfrm>
              <a:off x="14565064" y="1299030"/>
              <a:ext cx="167005" cy="208279"/>
            </a:xfrm>
            <a:custGeom>
              <a:avLst/>
              <a:gdLst/>
              <a:ahLst/>
              <a:cxnLst/>
              <a:rect l="l" t="t" r="r" b="b"/>
              <a:pathLst>
                <a:path w="167005" h="208280">
                  <a:moveTo>
                    <a:pt x="62715" y="162855"/>
                  </a:moveTo>
                  <a:lnTo>
                    <a:pt x="39369" y="162855"/>
                  </a:lnTo>
                  <a:lnTo>
                    <a:pt x="47781" y="168171"/>
                  </a:lnTo>
                  <a:lnTo>
                    <a:pt x="47538" y="207927"/>
                  </a:lnTo>
                  <a:lnTo>
                    <a:pt x="55993" y="184387"/>
                  </a:lnTo>
                  <a:lnTo>
                    <a:pt x="60603" y="170765"/>
                  </a:lnTo>
                  <a:lnTo>
                    <a:pt x="62715" y="162855"/>
                  </a:lnTo>
                  <a:close/>
                </a:path>
                <a:path w="167005" h="208280">
                  <a:moveTo>
                    <a:pt x="99369" y="0"/>
                  </a:moveTo>
                  <a:lnTo>
                    <a:pt x="61686" y="8994"/>
                  </a:lnTo>
                  <a:lnTo>
                    <a:pt x="24668" y="41559"/>
                  </a:lnTo>
                  <a:lnTo>
                    <a:pt x="4580" y="84363"/>
                  </a:lnTo>
                  <a:lnTo>
                    <a:pt x="0" y="127052"/>
                  </a:lnTo>
                  <a:lnTo>
                    <a:pt x="9501" y="159274"/>
                  </a:lnTo>
                  <a:lnTo>
                    <a:pt x="25532" y="167912"/>
                  </a:lnTo>
                  <a:lnTo>
                    <a:pt x="39369" y="162855"/>
                  </a:lnTo>
                  <a:lnTo>
                    <a:pt x="62715" y="162855"/>
                  </a:lnTo>
                  <a:lnTo>
                    <a:pt x="62979" y="161866"/>
                  </a:lnTo>
                  <a:lnTo>
                    <a:pt x="64734" y="152492"/>
                  </a:lnTo>
                  <a:lnTo>
                    <a:pt x="71140" y="141228"/>
                  </a:lnTo>
                  <a:lnTo>
                    <a:pt x="82011" y="130173"/>
                  </a:lnTo>
                  <a:lnTo>
                    <a:pt x="90792" y="119425"/>
                  </a:lnTo>
                  <a:lnTo>
                    <a:pt x="90934" y="109083"/>
                  </a:lnTo>
                  <a:lnTo>
                    <a:pt x="86447" y="98269"/>
                  </a:lnTo>
                  <a:lnTo>
                    <a:pt x="87470" y="87507"/>
                  </a:lnTo>
                  <a:lnTo>
                    <a:pt x="96585" y="79006"/>
                  </a:lnTo>
                  <a:lnTo>
                    <a:pt x="116372" y="74971"/>
                  </a:lnTo>
                  <a:lnTo>
                    <a:pt x="139640" y="71601"/>
                  </a:lnTo>
                  <a:lnTo>
                    <a:pt x="156604" y="64235"/>
                  </a:lnTo>
                  <a:lnTo>
                    <a:pt x="165955" y="53842"/>
                  </a:lnTo>
                  <a:lnTo>
                    <a:pt x="166385" y="41392"/>
                  </a:lnTo>
                  <a:lnTo>
                    <a:pt x="154890" y="25077"/>
                  </a:lnTo>
                  <a:lnTo>
                    <a:pt x="131495" y="8320"/>
                  </a:lnTo>
                  <a:lnTo>
                    <a:pt x="99369" y="0"/>
                  </a:lnTo>
                  <a:close/>
                </a:path>
              </a:pathLst>
            </a:custGeom>
            <a:solidFill>
              <a:srgbClr val="83D2E4"/>
            </a:solidFill>
          </p:spPr>
          <p:txBody>
            <a:bodyPr wrap="square" lIns="0" tIns="0" rIns="0" bIns="0" rtlCol="0"/>
            <a:lstStyle/>
            <a:p>
              <a:endParaRPr>
                <a:solidFill>
                  <a:prstClr val="black"/>
                </a:solidFill>
                <a:latin typeface="Calibri"/>
              </a:endParaRPr>
            </a:p>
          </p:txBody>
        </p:sp>
        <p:sp>
          <p:nvSpPr>
            <p:cNvPr id="135" name="object 492"/>
            <p:cNvSpPr/>
            <p:nvPr/>
          </p:nvSpPr>
          <p:spPr>
            <a:xfrm>
              <a:off x="14588917" y="1347834"/>
              <a:ext cx="75565" cy="105410"/>
            </a:xfrm>
            <a:custGeom>
              <a:avLst/>
              <a:gdLst/>
              <a:ahLst/>
              <a:cxnLst/>
              <a:rect l="l" t="t" r="r" b="b"/>
              <a:pathLst>
                <a:path w="75565" h="105409">
                  <a:moveTo>
                    <a:pt x="15707" y="84632"/>
                  </a:moveTo>
                  <a:lnTo>
                    <a:pt x="13220" y="84632"/>
                  </a:lnTo>
                  <a:lnTo>
                    <a:pt x="15341" y="87807"/>
                  </a:lnTo>
                  <a:lnTo>
                    <a:pt x="17868" y="90246"/>
                  </a:lnTo>
                  <a:lnTo>
                    <a:pt x="20713" y="92049"/>
                  </a:lnTo>
                  <a:lnTo>
                    <a:pt x="18313" y="101726"/>
                  </a:lnTo>
                  <a:lnTo>
                    <a:pt x="31749" y="104825"/>
                  </a:lnTo>
                  <a:lnTo>
                    <a:pt x="32426" y="102120"/>
                  </a:lnTo>
                  <a:lnTo>
                    <a:pt x="30721" y="102120"/>
                  </a:lnTo>
                  <a:lnTo>
                    <a:pt x="20523" y="99745"/>
                  </a:lnTo>
                  <a:lnTo>
                    <a:pt x="22821" y="90538"/>
                  </a:lnTo>
                  <a:lnTo>
                    <a:pt x="19113" y="88391"/>
                  </a:lnTo>
                  <a:lnTo>
                    <a:pt x="16408" y="85724"/>
                  </a:lnTo>
                  <a:lnTo>
                    <a:pt x="15707" y="84632"/>
                  </a:lnTo>
                  <a:close/>
                </a:path>
                <a:path w="75565" h="105409">
                  <a:moveTo>
                    <a:pt x="45008" y="89103"/>
                  </a:moveTo>
                  <a:lnTo>
                    <a:pt x="44322" y="89471"/>
                  </a:lnTo>
                  <a:lnTo>
                    <a:pt x="40766" y="91490"/>
                  </a:lnTo>
                  <a:lnTo>
                    <a:pt x="37198" y="92646"/>
                  </a:lnTo>
                  <a:lnTo>
                    <a:pt x="32994" y="92913"/>
                  </a:lnTo>
                  <a:lnTo>
                    <a:pt x="30721" y="102120"/>
                  </a:lnTo>
                  <a:lnTo>
                    <a:pt x="32426" y="102120"/>
                  </a:lnTo>
                  <a:lnTo>
                    <a:pt x="34162" y="95173"/>
                  </a:lnTo>
                  <a:lnTo>
                    <a:pt x="37414" y="94843"/>
                  </a:lnTo>
                  <a:lnTo>
                    <a:pt x="40741" y="93789"/>
                  </a:lnTo>
                  <a:lnTo>
                    <a:pt x="44030" y="92024"/>
                  </a:lnTo>
                  <a:lnTo>
                    <a:pt x="46102" y="92024"/>
                  </a:lnTo>
                  <a:lnTo>
                    <a:pt x="45008" y="89103"/>
                  </a:lnTo>
                  <a:close/>
                </a:path>
                <a:path w="75565" h="105409">
                  <a:moveTo>
                    <a:pt x="46102" y="92024"/>
                  </a:moveTo>
                  <a:lnTo>
                    <a:pt x="44030" y="92024"/>
                  </a:lnTo>
                  <a:lnTo>
                    <a:pt x="47053" y="100050"/>
                  </a:lnTo>
                  <a:lnTo>
                    <a:pt x="50811" y="96735"/>
                  </a:lnTo>
                  <a:lnTo>
                    <a:pt x="47866" y="96735"/>
                  </a:lnTo>
                  <a:lnTo>
                    <a:pt x="46102" y="92024"/>
                  </a:lnTo>
                  <a:close/>
                </a:path>
                <a:path w="75565" h="105409">
                  <a:moveTo>
                    <a:pt x="69891" y="17779"/>
                  </a:moveTo>
                  <a:lnTo>
                    <a:pt x="67805" y="17779"/>
                  </a:lnTo>
                  <a:lnTo>
                    <a:pt x="72389" y="29908"/>
                  </a:lnTo>
                  <a:lnTo>
                    <a:pt x="66192" y="35369"/>
                  </a:lnTo>
                  <a:lnTo>
                    <a:pt x="67182" y="40855"/>
                  </a:lnTo>
                  <a:lnTo>
                    <a:pt x="67348" y="45643"/>
                  </a:lnTo>
                  <a:lnTo>
                    <a:pt x="66789" y="51434"/>
                  </a:lnTo>
                  <a:lnTo>
                    <a:pt x="73164" y="52920"/>
                  </a:lnTo>
                  <a:lnTo>
                    <a:pt x="69494" y="67614"/>
                  </a:lnTo>
                  <a:lnTo>
                    <a:pt x="62511" y="67614"/>
                  </a:lnTo>
                  <a:lnTo>
                    <a:pt x="60832" y="71716"/>
                  </a:lnTo>
                  <a:lnTo>
                    <a:pt x="58343" y="75996"/>
                  </a:lnTo>
                  <a:lnTo>
                    <a:pt x="55384" y="79768"/>
                  </a:lnTo>
                  <a:lnTo>
                    <a:pt x="54825" y="80454"/>
                  </a:lnTo>
                  <a:lnTo>
                    <a:pt x="57721" y="88087"/>
                  </a:lnTo>
                  <a:lnTo>
                    <a:pt x="47866" y="96735"/>
                  </a:lnTo>
                  <a:lnTo>
                    <a:pt x="50811" y="96735"/>
                  </a:lnTo>
                  <a:lnTo>
                    <a:pt x="59982" y="88645"/>
                  </a:lnTo>
                  <a:lnTo>
                    <a:pt x="56984" y="80644"/>
                  </a:lnTo>
                  <a:lnTo>
                    <a:pt x="59689" y="77101"/>
                  </a:lnTo>
                  <a:lnTo>
                    <a:pt x="61975" y="73101"/>
                  </a:lnTo>
                  <a:lnTo>
                    <a:pt x="63855" y="68795"/>
                  </a:lnTo>
                  <a:lnTo>
                    <a:pt x="70910" y="68795"/>
                  </a:lnTo>
                  <a:lnTo>
                    <a:pt x="71205" y="67614"/>
                  </a:lnTo>
                  <a:lnTo>
                    <a:pt x="69494" y="67614"/>
                  </a:lnTo>
                  <a:lnTo>
                    <a:pt x="63118" y="66128"/>
                  </a:lnTo>
                  <a:lnTo>
                    <a:pt x="71576" y="66128"/>
                  </a:lnTo>
                  <a:lnTo>
                    <a:pt x="75361" y="50977"/>
                  </a:lnTo>
                  <a:lnTo>
                    <a:pt x="68668" y="49390"/>
                  </a:lnTo>
                  <a:lnTo>
                    <a:pt x="69037" y="44894"/>
                  </a:lnTo>
                  <a:lnTo>
                    <a:pt x="68897" y="40462"/>
                  </a:lnTo>
                  <a:lnTo>
                    <a:pt x="68198" y="36182"/>
                  </a:lnTo>
                  <a:lnTo>
                    <a:pt x="74675" y="30441"/>
                  </a:lnTo>
                  <a:lnTo>
                    <a:pt x="69891" y="17779"/>
                  </a:lnTo>
                  <a:close/>
                </a:path>
                <a:path w="75565" h="105409">
                  <a:moveTo>
                    <a:pt x="4851" y="34480"/>
                  </a:moveTo>
                  <a:lnTo>
                    <a:pt x="0" y="53873"/>
                  </a:lnTo>
                  <a:lnTo>
                    <a:pt x="6730" y="55435"/>
                  </a:lnTo>
                  <a:lnTo>
                    <a:pt x="6362" y="59905"/>
                  </a:lnTo>
                  <a:lnTo>
                    <a:pt x="6502" y="64325"/>
                  </a:lnTo>
                  <a:lnTo>
                    <a:pt x="7200" y="68668"/>
                  </a:lnTo>
                  <a:lnTo>
                    <a:pt x="698" y="74371"/>
                  </a:lnTo>
                  <a:lnTo>
                    <a:pt x="6756" y="90373"/>
                  </a:lnTo>
                  <a:lnTo>
                    <a:pt x="10489" y="87058"/>
                  </a:lnTo>
                  <a:lnTo>
                    <a:pt x="7594" y="87058"/>
                  </a:lnTo>
                  <a:lnTo>
                    <a:pt x="3009" y="74929"/>
                  </a:lnTo>
                  <a:lnTo>
                    <a:pt x="9207" y="69481"/>
                  </a:lnTo>
                  <a:lnTo>
                    <a:pt x="8216" y="63957"/>
                  </a:lnTo>
                  <a:lnTo>
                    <a:pt x="8051" y="59181"/>
                  </a:lnTo>
                  <a:lnTo>
                    <a:pt x="8610" y="53416"/>
                  </a:lnTo>
                  <a:lnTo>
                    <a:pt x="2235" y="51930"/>
                  </a:lnTo>
                  <a:lnTo>
                    <a:pt x="5892" y="37210"/>
                  </a:lnTo>
                  <a:lnTo>
                    <a:pt x="12885" y="37210"/>
                  </a:lnTo>
                  <a:lnTo>
                    <a:pt x="13355" y="36055"/>
                  </a:lnTo>
                  <a:lnTo>
                    <a:pt x="11569" y="36055"/>
                  </a:lnTo>
                  <a:lnTo>
                    <a:pt x="4851" y="34480"/>
                  </a:lnTo>
                  <a:close/>
                </a:path>
                <a:path w="75565" h="105409">
                  <a:moveTo>
                    <a:pt x="13766" y="81610"/>
                  </a:moveTo>
                  <a:lnTo>
                    <a:pt x="7594" y="87058"/>
                  </a:lnTo>
                  <a:lnTo>
                    <a:pt x="10489" y="87058"/>
                  </a:lnTo>
                  <a:lnTo>
                    <a:pt x="13220" y="84632"/>
                  </a:lnTo>
                  <a:lnTo>
                    <a:pt x="15707" y="84632"/>
                  </a:lnTo>
                  <a:lnTo>
                    <a:pt x="13766" y="81610"/>
                  </a:lnTo>
                  <a:close/>
                </a:path>
                <a:path w="75565" h="105409">
                  <a:moveTo>
                    <a:pt x="45402" y="21475"/>
                  </a:moveTo>
                  <a:lnTo>
                    <a:pt x="16255" y="47396"/>
                  </a:lnTo>
                  <a:lnTo>
                    <a:pt x="14971" y="59905"/>
                  </a:lnTo>
                  <a:lnTo>
                    <a:pt x="17102" y="70731"/>
                  </a:lnTo>
                  <a:lnTo>
                    <a:pt x="22262" y="78962"/>
                  </a:lnTo>
                  <a:lnTo>
                    <a:pt x="29997" y="83350"/>
                  </a:lnTo>
                  <a:lnTo>
                    <a:pt x="38946" y="82852"/>
                  </a:lnTo>
                  <a:lnTo>
                    <a:pt x="42074" y="80987"/>
                  </a:lnTo>
                  <a:lnTo>
                    <a:pt x="30581" y="80987"/>
                  </a:lnTo>
                  <a:lnTo>
                    <a:pt x="23437" y="76940"/>
                  </a:lnTo>
                  <a:lnTo>
                    <a:pt x="18665" y="69343"/>
                  </a:lnTo>
                  <a:lnTo>
                    <a:pt x="16804" y="59905"/>
                  </a:lnTo>
                  <a:lnTo>
                    <a:pt x="16689" y="59181"/>
                  </a:lnTo>
                  <a:lnTo>
                    <a:pt x="17894" y="47802"/>
                  </a:lnTo>
                  <a:lnTo>
                    <a:pt x="22222" y="37046"/>
                  </a:lnTo>
                  <a:lnTo>
                    <a:pt x="28738" y="28952"/>
                  </a:lnTo>
                  <a:lnTo>
                    <a:pt x="36566" y="24292"/>
                  </a:lnTo>
                  <a:lnTo>
                    <a:pt x="44830" y="23837"/>
                  </a:lnTo>
                  <a:lnTo>
                    <a:pt x="49558" y="23837"/>
                  </a:lnTo>
                  <a:lnTo>
                    <a:pt x="45402" y="21475"/>
                  </a:lnTo>
                  <a:close/>
                </a:path>
                <a:path w="75565" h="105409">
                  <a:moveTo>
                    <a:pt x="49558" y="23837"/>
                  </a:moveTo>
                  <a:lnTo>
                    <a:pt x="44830" y="23837"/>
                  </a:lnTo>
                  <a:lnTo>
                    <a:pt x="51967" y="27884"/>
                  </a:lnTo>
                  <a:lnTo>
                    <a:pt x="56735" y="35490"/>
                  </a:lnTo>
                  <a:lnTo>
                    <a:pt x="58586" y="44894"/>
                  </a:lnTo>
                  <a:lnTo>
                    <a:pt x="58712" y="45643"/>
                  </a:lnTo>
                  <a:lnTo>
                    <a:pt x="57505" y="57048"/>
                  </a:lnTo>
                  <a:lnTo>
                    <a:pt x="53179" y="67793"/>
                  </a:lnTo>
                  <a:lnTo>
                    <a:pt x="46667" y="75885"/>
                  </a:lnTo>
                  <a:lnTo>
                    <a:pt x="38844" y="80544"/>
                  </a:lnTo>
                  <a:lnTo>
                    <a:pt x="30581" y="80987"/>
                  </a:lnTo>
                  <a:lnTo>
                    <a:pt x="42074" y="80987"/>
                  </a:lnTo>
                  <a:lnTo>
                    <a:pt x="60378" y="45643"/>
                  </a:lnTo>
                  <a:lnTo>
                    <a:pt x="60423" y="44894"/>
                  </a:lnTo>
                  <a:lnTo>
                    <a:pt x="58297" y="34099"/>
                  </a:lnTo>
                  <a:lnTo>
                    <a:pt x="53137" y="25871"/>
                  </a:lnTo>
                  <a:lnTo>
                    <a:pt x="49558" y="23837"/>
                  </a:lnTo>
                  <a:close/>
                </a:path>
                <a:path w="75565" h="105409">
                  <a:moveTo>
                    <a:pt x="70910" y="68795"/>
                  </a:moveTo>
                  <a:lnTo>
                    <a:pt x="63855" y="68795"/>
                  </a:lnTo>
                  <a:lnTo>
                    <a:pt x="70523" y="70345"/>
                  </a:lnTo>
                  <a:lnTo>
                    <a:pt x="70910" y="68795"/>
                  </a:lnTo>
                  <a:close/>
                </a:path>
                <a:path w="75565" h="105409">
                  <a:moveTo>
                    <a:pt x="12885" y="37210"/>
                  </a:moveTo>
                  <a:lnTo>
                    <a:pt x="5892" y="37210"/>
                  </a:lnTo>
                  <a:lnTo>
                    <a:pt x="12280" y="38696"/>
                  </a:lnTo>
                  <a:lnTo>
                    <a:pt x="12885" y="37210"/>
                  </a:lnTo>
                  <a:close/>
                </a:path>
                <a:path w="75565" h="105409">
                  <a:moveTo>
                    <a:pt x="28333" y="4800"/>
                  </a:moveTo>
                  <a:lnTo>
                    <a:pt x="15417" y="16205"/>
                  </a:lnTo>
                  <a:lnTo>
                    <a:pt x="18286" y="23837"/>
                  </a:lnTo>
                  <a:lnTo>
                    <a:pt x="18329" y="24292"/>
                  </a:lnTo>
                  <a:lnTo>
                    <a:pt x="15697" y="27749"/>
                  </a:lnTo>
                  <a:lnTo>
                    <a:pt x="13385" y="31711"/>
                  </a:lnTo>
                  <a:lnTo>
                    <a:pt x="11569" y="36055"/>
                  </a:lnTo>
                  <a:lnTo>
                    <a:pt x="13355" y="36055"/>
                  </a:lnTo>
                  <a:lnTo>
                    <a:pt x="14554" y="33108"/>
                  </a:lnTo>
                  <a:lnTo>
                    <a:pt x="17043" y="28828"/>
                  </a:lnTo>
                  <a:lnTo>
                    <a:pt x="20573" y="24358"/>
                  </a:lnTo>
                  <a:lnTo>
                    <a:pt x="17691" y="16763"/>
                  </a:lnTo>
                  <a:lnTo>
                    <a:pt x="27520" y="8089"/>
                  </a:lnTo>
                  <a:lnTo>
                    <a:pt x="29581" y="8089"/>
                  </a:lnTo>
                  <a:lnTo>
                    <a:pt x="28333" y="4800"/>
                  </a:lnTo>
                  <a:close/>
                </a:path>
                <a:path w="75565" h="105409">
                  <a:moveTo>
                    <a:pt x="55404" y="2730"/>
                  </a:moveTo>
                  <a:lnTo>
                    <a:pt x="44678" y="2730"/>
                  </a:lnTo>
                  <a:lnTo>
                    <a:pt x="54876" y="5079"/>
                  </a:lnTo>
                  <a:lnTo>
                    <a:pt x="52577" y="14312"/>
                  </a:lnTo>
                  <a:lnTo>
                    <a:pt x="56286" y="16459"/>
                  </a:lnTo>
                  <a:lnTo>
                    <a:pt x="58991" y="19126"/>
                  </a:lnTo>
                  <a:lnTo>
                    <a:pt x="61633" y="23215"/>
                  </a:lnTo>
                  <a:lnTo>
                    <a:pt x="65079" y="20180"/>
                  </a:lnTo>
                  <a:lnTo>
                    <a:pt x="62166" y="20180"/>
                  </a:lnTo>
                  <a:lnTo>
                    <a:pt x="60032" y="17081"/>
                  </a:lnTo>
                  <a:lnTo>
                    <a:pt x="57530" y="14566"/>
                  </a:lnTo>
                  <a:lnTo>
                    <a:pt x="54673" y="12801"/>
                  </a:lnTo>
                  <a:lnTo>
                    <a:pt x="57099" y="3124"/>
                  </a:lnTo>
                  <a:lnTo>
                    <a:pt x="55404" y="2730"/>
                  </a:lnTo>
                  <a:close/>
                </a:path>
                <a:path w="75565" h="105409">
                  <a:moveTo>
                    <a:pt x="68643" y="14477"/>
                  </a:moveTo>
                  <a:lnTo>
                    <a:pt x="62166" y="20180"/>
                  </a:lnTo>
                  <a:lnTo>
                    <a:pt x="65079" y="20180"/>
                  </a:lnTo>
                  <a:lnTo>
                    <a:pt x="67805" y="17779"/>
                  </a:lnTo>
                  <a:lnTo>
                    <a:pt x="69891" y="17779"/>
                  </a:lnTo>
                  <a:lnTo>
                    <a:pt x="68643" y="14477"/>
                  </a:lnTo>
                  <a:close/>
                </a:path>
                <a:path w="75565" h="105409">
                  <a:moveTo>
                    <a:pt x="29581" y="8089"/>
                  </a:moveTo>
                  <a:lnTo>
                    <a:pt x="27520" y="8089"/>
                  </a:lnTo>
                  <a:lnTo>
                    <a:pt x="30378" y="15747"/>
                  </a:lnTo>
                  <a:lnTo>
                    <a:pt x="31064" y="15341"/>
                  </a:lnTo>
                  <a:lnTo>
                    <a:pt x="34658" y="13322"/>
                  </a:lnTo>
                  <a:lnTo>
                    <a:pt x="36284" y="12801"/>
                  </a:lnTo>
                  <a:lnTo>
                    <a:pt x="31368" y="12801"/>
                  </a:lnTo>
                  <a:lnTo>
                    <a:pt x="29581" y="8089"/>
                  </a:lnTo>
                  <a:close/>
                </a:path>
                <a:path w="75565" h="105409">
                  <a:moveTo>
                    <a:pt x="43649" y="0"/>
                  </a:moveTo>
                  <a:lnTo>
                    <a:pt x="41236" y="9677"/>
                  </a:lnTo>
                  <a:lnTo>
                    <a:pt x="38011" y="9969"/>
                  </a:lnTo>
                  <a:lnTo>
                    <a:pt x="34683" y="11036"/>
                  </a:lnTo>
                  <a:lnTo>
                    <a:pt x="31368" y="12801"/>
                  </a:lnTo>
                  <a:lnTo>
                    <a:pt x="36284" y="12801"/>
                  </a:lnTo>
                  <a:lnTo>
                    <a:pt x="38226" y="12179"/>
                  </a:lnTo>
                  <a:lnTo>
                    <a:pt x="41706" y="11950"/>
                  </a:lnTo>
                  <a:lnTo>
                    <a:pt x="42379" y="11937"/>
                  </a:lnTo>
                  <a:lnTo>
                    <a:pt x="44678" y="2730"/>
                  </a:lnTo>
                  <a:lnTo>
                    <a:pt x="55404" y="2730"/>
                  </a:lnTo>
                  <a:lnTo>
                    <a:pt x="43649" y="0"/>
                  </a:lnTo>
                  <a:close/>
                </a:path>
              </a:pathLst>
            </a:custGeom>
            <a:solidFill>
              <a:srgbClr val="EE876B"/>
            </a:solidFill>
          </p:spPr>
          <p:txBody>
            <a:bodyPr wrap="square" lIns="0" tIns="0" rIns="0" bIns="0" rtlCol="0"/>
            <a:lstStyle/>
            <a:p>
              <a:endParaRPr>
                <a:solidFill>
                  <a:prstClr val="black"/>
                </a:solidFill>
                <a:latin typeface="Calibri"/>
              </a:endParaRPr>
            </a:p>
          </p:txBody>
        </p:sp>
        <p:sp>
          <p:nvSpPr>
            <p:cNvPr id="136" name="object 493"/>
            <p:cNvSpPr/>
            <p:nvPr/>
          </p:nvSpPr>
          <p:spPr>
            <a:xfrm>
              <a:off x="14653566" y="1301940"/>
              <a:ext cx="46849" cy="65290"/>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grpSp>
      <p:grpSp>
        <p:nvGrpSpPr>
          <p:cNvPr id="151" name="Group 150"/>
          <p:cNvGrpSpPr/>
          <p:nvPr/>
        </p:nvGrpSpPr>
        <p:grpSpPr>
          <a:xfrm>
            <a:off x="4953000" y="228600"/>
            <a:ext cx="647941" cy="818889"/>
            <a:chOff x="2628455" y="903706"/>
            <a:chExt cx="647941" cy="818889"/>
          </a:xfrm>
        </p:grpSpPr>
        <p:sp>
          <p:nvSpPr>
            <p:cNvPr id="152" name="object 461"/>
            <p:cNvSpPr/>
            <p:nvPr/>
          </p:nvSpPr>
          <p:spPr>
            <a:xfrm>
              <a:off x="2628455" y="903706"/>
              <a:ext cx="647941" cy="81888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53" name="object 462"/>
            <p:cNvSpPr/>
            <p:nvPr/>
          </p:nvSpPr>
          <p:spPr>
            <a:xfrm>
              <a:off x="2676793" y="973016"/>
              <a:ext cx="425114" cy="538159"/>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154" name="object 463"/>
            <p:cNvSpPr/>
            <p:nvPr/>
          </p:nvSpPr>
          <p:spPr>
            <a:xfrm>
              <a:off x="2738892" y="1024262"/>
              <a:ext cx="425126" cy="538172"/>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155" name="object 464"/>
            <p:cNvSpPr/>
            <p:nvPr/>
          </p:nvSpPr>
          <p:spPr>
            <a:xfrm>
              <a:off x="2803384" y="1080668"/>
              <a:ext cx="425127" cy="538159"/>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156" name="object 465"/>
            <p:cNvSpPr/>
            <p:nvPr/>
          </p:nvSpPr>
          <p:spPr>
            <a:xfrm>
              <a:off x="2708384" y="1223726"/>
              <a:ext cx="48260" cy="231140"/>
            </a:xfrm>
            <a:custGeom>
              <a:avLst/>
              <a:gdLst/>
              <a:ahLst/>
              <a:cxnLst/>
              <a:rect l="l" t="t" r="r" b="b"/>
              <a:pathLst>
                <a:path w="48260" h="231140">
                  <a:moveTo>
                    <a:pt x="47863" y="0"/>
                  </a:moveTo>
                  <a:lnTo>
                    <a:pt x="45298" y="0"/>
                  </a:lnTo>
                  <a:lnTo>
                    <a:pt x="37000" y="6776"/>
                  </a:lnTo>
                  <a:lnTo>
                    <a:pt x="9943" y="42251"/>
                  </a:lnTo>
                  <a:lnTo>
                    <a:pt x="0" y="66751"/>
                  </a:lnTo>
                  <a:lnTo>
                    <a:pt x="16736" y="66751"/>
                  </a:lnTo>
                  <a:lnTo>
                    <a:pt x="16736" y="215656"/>
                  </a:lnTo>
                  <a:lnTo>
                    <a:pt x="28508" y="231089"/>
                  </a:lnTo>
                  <a:lnTo>
                    <a:pt x="47863" y="231089"/>
                  </a:lnTo>
                  <a:lnTo>
                    <a:pt x="47863"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57" name="object 466"/>
            <p:cNvSpPr/>
            <p:nvPr/>
          </p:nvSpPr>
          <p:spPr>
            <a:xfrm>
              <a:off x="2823394" y="1222764"/>
              <a:ext cx="160655" cy="238760"/>
            </a:xfrm>
            <a:custGeom>
              <a:avLst/>
              <a:gdLst/>
              <a:ahLst/>
              <a:cxnLst/>
              <a:rect l="l" t="t" r="r" b="b"/>
              <a:pathLst>
                <a:path w="160655" h="238759">
                  <a:moveTo>
                    <a:pt x="79349" y="0"/>
                  </a:moveTo>
                  <a:lnTo>
                    <a:pt x="37012" y="13203"/>
                  </a:lnTo>
                  <a:lnTo>
                    <a:pt x="10172" y="52819"/>
                  </a:lnTo>
                  <a:lnTo>
                    <a:pt x="580" y="101603"/>
                  </a:lnTo>
                  <a:lnTo>
                    <a:pt x="0" y="121831"/>
                  </a:lnTo>
                  <a:lnTo>
                    <a:pt x="1014" y="144930"/>
                  </a:lnTo>
                  <a:lnTo>
                    <a:pt x="9507" y="185621"/>
                  </a:lnTo>
                  <a:lnTo>
                    <a:pt x="42694" y="229277"/>
                  </a:lnTo>
                  <a:lnTo>
                    <a:pt x="79159" y="238366"/>
                  </a:lnTo>
                  <a:lnTo>
                    <a:pt x="100711" y="235587"/>
                  </a:lnTo>
                  <a:lnTo>
                    <a:pt x="119019" y="227250"/>
                  </a:lnTo>
                  <a:lnTo>
                    <a:pt x="134082" y="213356"/>
                  </a:lnTo>
                  <a:lnTo>
                    <a:pt x="135028" y="211797"/>
                  </a:lnTo>
                  <a:lnTo>
                    <a:pt x="79006" y="211797"/>
                  </a:lnTo>
                  <a:lnTo>
                    <a:pt x="65937" y="209735"/>
                  </a:lnTo>
                  <a:lnTo>
                    <a:pt x="39141" y="178879"/>
                  </a:lnTo>
                  <a:lnTo>
                    <a:pt x="32040" y="138713"/>
                  </a:lnTo>
                  <a:lnTo>
                    <a:pt x="31572" y="121831"/>
                  </a:lnTo>
                  <a:lnTo>
                    <a:pt x="32311" y="99696"/>
                  </a:lnTo>
                  <a:lnTo>
                    <a:pt x="43446" y="50507"/>
                  </a:lnTo>
                  <a:lnTo>
                    <a:pt x="81114" y="26225"/>
                  </a:lnTo>
                  <a:lnTo>
                    <a:pt x="136740" y="26225"/>
                  </a:lnTo>
                  <a:lnTo>
                    <a:pt x="132886" y="20836"/>
                  </a:lnTo>
                  <a:lnTo>
                    <a:pt x="118152" y="9256"/>
                  </a:lnTo>
                  <a:lnTo>
                    <a:pt x="100302" y="2313"/>
                  </a:lnTo>
                  <a:lnTo>
                    <a:pt x="79349" y="0"/>
                  </a:lnTo>
                  <a:close/>
                </a:path>
                <a:path w="160655" h="238759">
                  <a:moveTo>
                    <a:pt x="136740" y="26225"/>
                  </a:moveTo>
                  <a:lnTo>
                    <a:pt x="81114" y="26225"/>
                  </a:lnTo>
                  <a:lnTo>
                    <a:pt x="93985" y="27824"/>
                  </a:lnTo>
                  <a:lnTo>
                    <a:pt x="104570" y="32619"/>
                  </a:lnTo>
                  <a:lnTo>
                    <a:pt x="126166" y="80770"/>
                  </a:lnTo>
                  <a:lnTo>
                    <a:pt x="128612" y="116801"/>
                  </a:lnTo>
                  <a:lnTo>
                    <a:pt x="127775" y="142011"/>
                  </a:lnTo>
                  <a:lnTo>
                    <a:pt x="115150" y="191706"/>
                  </a:lnTo>
                  <a:lnTo>
                    <a:pt x="79006" y="211797"/>
                  </a:lnTo>
                  <a:lnTo>
                    <a:pt x="135028" y="211797"/>
                  </a:lnTo>
                  <a:lnTo>
                    <a:pt x="152110" y="177434"/>
                  </a:lnTo>
                  <a:lnTo>
                    <a:pt x="159168" y="138325"/>
                  </a:lnTo>
                  <a:lnTo>
                    <a:pt x="160045" y="115684"/>
                  </a:lnTo>
                  <a:lnTo>
                    <a:pt x="159073" y="92069"/>
                  </a:lnTo>
                  <a:lnTo>
                    <a:pt x="156157" y="71094"/>
                  </a:lnTo>
                  <a:lnTo>
                    <a:pt x="151296" y="52758"/>
                  </a:lnTo>
                  <a:lnTo>
                    <a:pt x="144487" y="37058"/>
                  </a:lnTo>
                  <a:lnTo>
                    <a:pt x="136740" y="26225"/>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58" name="object 467"/>
            <p:cNvSpPr/>
            <p:nvPr/>
          </p:nvSpPr>
          <p:spPr>
            <a:xfrm>
              <a:off x="2790086" y="1236446"/>
              <a:ext cx="72390" cy="72390"/>
            </a:xfrm>
            <a:custGeom>
              <a:avLst/>
              <a:gdLst/>
              <a:ahLst/>
              <a:cxnLst/>
              <a:rect l="l" t="t" r="r" b="b"/>
              <a:pathLst>
                <a:path w="72389" h="72390">
                  <a:moveTo>
                    <a:pt x="49952" y="2772"/>
                  </a:moveTo>
                  <a:lnTo>
                    <a:pt x="61841" y="10761"/>
                  </a:lnTo>
                  <a:lnTo>
                    <a:pt x="69483" y="22303"/>
                  </a:lnTo>
                  <a:lnTo>
                    <a:pt x="72246" y="35870"/>
                  </a:lnTo>
                  <a:lnTo>
                    <a:pt x="69497" y="49939"/>
                  </a:lnTo>
                  <a:lnTo>
                    <a:pt x="61491" y="61835"/>
                  </a:lnTo>
                  <a:lnTo>
                    <a:pt x="49947" y="69478"/>
                  </a:lnTo>
                  <a:lnTo>
                    <a:pt x="36377" y="72235"/>
                  </a:lnTo>
                  <a:lnTo>
                    <a:pt x="22292" y="69472"/>
                  </a:lnTo>
                  <a:lnTo>
                    <a:pt x="10394" y="61473"/>
                  </a:lnTo>
                  <a:lnTo>
                    <a:pt x="2756" y="49935"/>
                  </a:lnTo>
                  <a:lnTo>
                    <a:pt x="0" y="36370"/>
                  </a:lnTo>
                  <a:lnTo>
                    <a:pt x="2746" y="22292"/>
                  </a:lnTo>
                  <a:lnTo>
                    <a:pt x="10753" y="10390"/>
                  </a:lnTo>
                  <a:lnTo>
                    <a:pt x="22296" y="2749"/>
                  </a:lnTo>
                  <a:lnTo>
                    <a:pt x="35866" y="0"/>
                  </a:lnTo>
                  <a:lnTo>
                    <a:pt x="49952" y="2772"/>
                  </a:lnTo>
                  <a:close/>
                </a:path>
              </a:pathLst>
            </a:custGeom>
            <a:ln w="3175">
              <a:solidFill>
                <a:srgbClr val="EE876B"/>
              </a:solidFill>
            </a:ln>
          </p:spPr>
          <p:txBody>
            <a:bodyPr wrap="square" lIns="0" tIns="0" rIns="0" bIns="0" rtlCol="0"/>
            <a:lstStyle/>
            <a:p>
              <a:endParaRPr>
                <a:solidFill>
                  <a:prstClr val="black"/>
                </a:solidFill>
                <a:latin typeface="Calibri"/>
              </a:endParaRPr>
            </a:p>
          </p:txBody>
        </p:sp>
        <p:sp>
          <p:nvSpPr>
            <p:cNvPr id="159" name="object 468"/>
            <p:cNvSpPr/>
            <p:nvPr/>
          </p:nvSpPr>
          <p:spPr>
            <a:xfrm>
              <a:off x="2766467" y="1212828"/>
              <a:ext cx="120014" cy="120014"/>
            </a:xfrm>
            <a:custGeom>
              <a:avLst/>
              <a:gdLst/>
              <a:ahLst/>
              <a:cxnLst/>
              <a:rect l="l" t="t" r="r" b="b"/>
              <a:pathLst>
                <a:path w="120014" h="120015">
                  <a:moveTo>
                    <a:pt x="92354" y="7962"/>
                  </a:moveTo>
                  <a:lnTo>
                    <a:pt x="73253" y="50"/>
                  </a:lnTo>
                  <a:lnTo>
                    <a:pt x="68872" y="10617"/>
                  </a:lnTo>
                  <a:lnTo>
                    <a:pt x="62826" y="9474"/>
                  </a:lnTo>
                  <a:lnTo>
                    <a:pt x="56730" y="9563"/>
                  </a:lnTo>
                  <a:lnTo>
                    <a:pt x="50850" y="10655"/>
                  </a:lnTo>
                  <a:lnTo>
                    <a:pt x="46456" y="0"/>
                  </a:lnTo>
                  <a:lnTo>
                    <a:pt x="27317" y="7823"/>
                  </a:lnTo>
                  <a:lnTo>
                    <a:pt x="31661" y="18465"/>
                  </a:lnTo>
                  <a:lnTo>
                    <a:pt x="26593" y="21894"/>
                  </a:lnTo>
                  <a:lnTo>
                    <a:pt x="22123" y="26238"/>
                  </a:lnTo>
                  <a:lnTo>
                    <a:pt x="18554" y="31470"/>
                  </a:lnTo>
                  <a:lnTo>
                    <a:pt x="7962" y="27089"/>
                  </a:lnTo>
                  <a:lnTo>
                    <a:pt x="50" y="46202"/>
                  </a:lnTo>
                  <a:lnTo>
                    <a:pt x="10617" y="50596"/>
                  </a:lnTo>
                  <a:lnTo>
                    <a:pt x="9474" y="56667"/>
                  </a:lnTo>
                  <a:lnTo>
                    <a:pt x="9601" y="62750"/>
                  </a:lnTo>
                  <a:lnTo>
                    <a:pt x="10668" y="68643"/>
                  </a:lnTo>
                  <a:lnTo>
                    <a:pt x="0" y="72999"/>
                  </a:lnTo>
                  <a:lnTo>
                    <a:pt x="7835" y="92138"/>
                  </a:lnTo>
                  <a:lnTo>
                    <a:pt x="18453" y="87807"/>
                  </a:lnTo>
                  <a:lnTo>
                    <a:pt x="21882" y="92875"/>
                  </a:lnTo>
                  <a:lnTo>
                    <a:pt x="26263" y="97370"/>
                  </a:lnTo>
                  <a:lnTo>
                    <a:pt x="31483" y="100939"/>
                  </a:lnTo>
                  <a:lnTo>
                    <a:pt x="27089" y="111505"/>
                  </a:lnTo>
                  <a:lnTo>
                    <a:pt x="46215" y="119418"/>
                  </a:lnTo>
                  <a:lnTo>
                    <a:pt x="50596" y="108838"/>
                  </a:lnTo>
                  <a:lnTo>
                    <a:pt x="56680" y="109956"/>
                  </a:lnTo>
                  <a:lnTo>
                    <a:pt x="62776" y="109880"/>
                  </a:lnTo>
                  <a:lnTo>
                    <a:pt x="68630" y="108813"/>
                  </a:lnTo>
                  <a:lnTo>
                    <a:pt x="72999" y="119481"/>
                  </a:lnTo>
                  <a:lnTo>
                    <a:pt x="92176" y="111632"/>
                  </a:lnTo>
                  <a:lnTo>
                    <a:pt x="87833" y="101003"/>
                  </a:lnTo>
                  <a:lnTo>
                    <a:pt x="92887" y="97574"/>
                  </a:lnTo>
                  <a:lnTo>
                    <a:pt x="97358" y="93217"/>
                  </a:lnTo>
                  <a:lnTo>
                    <a:pt x="100952" y="87985"/>
                  </a:lnTo>
                  <a:lnTo>
                    <a:pt x="111518" y="92367"/>
                  </a:lnTo>
                  <a:lnTo>
                    <a:pt x="119430" y="73240"/>
                  </a:lnTo>
                  <a:lnTo>
                    <a:pt x="108839" y="68884"/>
                  </a:lnTo>
                  <a:lnTo>
                    <a:pt x="109982" y="62801"/>
                  </a:lnTo>
                  <a:lnTo>
                    <a:pt x="109880" y="56730"/>
                  </a:lnTo>
                  <a:lnTo>
                    <a:pt x="108813" y="50838"/>
                  </a:lnTo>
                  <a:lnTo>
                    <a:pt x="119481" y="46481"/>
                  </a:lnTo>
                  <a:lnTo>
                    <a:pt x="111645" y="27304"/>
                  </a:lnTo>
                  <a:lnTo>
                    <a:pt x="101028" y="31673"/>
                  </a:lnTo>
                  <a:lnTo>
                    <a:pt x="97561" y="26606"/>
                  </a:lnTo>
                  <a:lnTo>
                    <a:pt x="93218" y="22097"/>
                  </a:lnTo>
                  <a:lnTo>
                    <a:pt x="87985" y="18529"/>
                  </a:lnTo>
                  <a:lnTo>
                    <a:pt x="92354" y="7962"/>
                  </a:lnTo>
                  <a:close/>
                </a:path>
              </a:pathLst>
            </a:custGeom>
            <a:ln w="3175">
              <a:solidFill>
                <a:srgbClr val="EE876B"/>
              </a:solidFill>
            </a:ln>
          </p:spPr>
          <p:txBody>
            <a:bodyPr wrap="square" lIns="0" tIns="0" rIns="0" bIns="0" rtlCol="0"/>
            <a:lstStyle/>
            <a:p>
              <a:endParaRPr>
                <a:solidFill>
                  <a:prstClr val="black"/>
                </a:solidFill>
                <a:latin typeface="Calibri"/>
              </a:endParaRPr>
            </a:p>
          </p:txBody>
        </p:sp>
        <p:sp>
          <p:nvSpPr>
            <p:cNvPr id="160" name="object 469"/>
            <p:cNvSpPr/>
            <p:nvPr/>
          </p:nvSpPr>
          <p:spPr>
            <a:xfrm>
              <a:off x="2906214" y="1257660"/>
              <a:ext cx="59055" cy="59055"/>
            </a:xfrm>
            <a:custGeom>
              <a:avLst/>
              <a:gdLst/>
              <a:ahLst/>
              <a:cxnLst/>
              <a:rect l="l" t="t" r="r" b="b"/>
              <a:pathLst>
                <a:path w="59055" h="59055">
                  <a:moveTo>
                    <a:pt x="38624" y="1316"/>
                  </a:moveTo>
                  <a:lnTo>
                    <a:pt x="48876" y="7080"/>
                  </a:lnTo>
                  <a:lnTo>
                    <a:pt x="55888" y="16014"/>
                  </a:lnTo>
                  <a:lnTo>
                    <a:pt x="59050" y="26928"/>
                  </a:lnTo>
                  <a:lnTo>
                    <a:pt x="57750" y="38628"/>
                  </a:lnTo>
                  <a:lnTo>
                    <a:pt x="51970" y="48865"/>
                  </a:lnTo>
                  <a:lnTo>
                    <a:pt x="43028" y="55864"/>
                  </a:lnTo>
                  <a:lnTo>
                    <a:pt x="32119" y="59008"/>
                  </a:lnTo>
                  <a:lnTo>
                    <a:pt x="20438" y="57678"/>
                  </a:lnTo>
                  <a:lnTo>
                    <a:pt x="10177" y="51927"/>
                  </a:lnTo>
                  <a:lnTo>
                    <a:pt x="3159" y="42999"/>
                  </a:lnTo>
                  <a:lnTo>
                    <a:pt x="0" y="32091"/>
                  </a:lnTo>
                  <a:lnTo>
                    <a:pt x="1312" y="20404"/>
                  </a:lnTo>
                  <a:lnTo>
                    <a:pt x="7077" y="10154"/>
                  </a:lnTo>
                  <a:lnTo>
                    <a:pt x="16015" y="3149"/>
                  </a:lnTo>
                  <a:lnTo>
                    <a:pt x="26929" y="0"/>
                  </a:lnTo>
                  <a:lnTo>
                    <a:pt x="38624" y="1316"/>
                  </a:lnTo>
                  <a:close/>
                </a:path>
              </a:pathLst>
            </a:custGeom>
            <a:ln w="3175">
              <a:solidFill>
                <a:srgbClr val="4F67B0"/>
              </a:solidFill>
            </a:ln>
          </p:spPr>
          <p:txBody>
            <a:bodyPr wrap="square" lIns="0" tIns="0" rIns="0" bIns="0" rtlCol="0"/>
            <a:lstStyle/>
            <a:p>
              <a:endParaRPr>
                <a:solidFill>
                  <a:prstClr val="black"/>
                </a:solidFill>
                <a:latin typeface="Calibri"/>
              </a:endParaRPr>
            </a:p>
          </p:txBody>
        </p:sp>
        <p:sp>
          <p:nvSpPr>
            <p:cNvPr id="161" name="object 470"/>
            <p:cNvSpPr/>
            <p:nvPr/>
          </p:nvSpPr>
          <p:spPr>
            <a:xfrm>
              <a:off x="2886063" y="1237500"/>
              <a:ext cx="99695" cy="99695"/>
            </a:xfrm>
            <a:custGeom>
              <a:avLst/>
              <a:gdLst/>
              <a:ahLst/>
              <a:cxnLst/>
              <a:rect l="l" t="t" r="r" b="b"/>
              <a:pathLst>
                <a:path w="99694" h="99694">
                  <a:moveTo>
                    <a:pt x="72936" y="5207"/>
                  </a:moveTo>
                  <a:lnTo>
                    <a:pt x="56794" y="0"/>
                  </a:lnTo>
                  <a:lnTo>
                    <a:pt x="53911" y="8928"/>
                  </a:lnTo>
                  <a:lnTo>
                    <a:pt x="48882" y="8420"/>
                  </a:lnTo>
                  <a:lnTo>
                    <a:pt x="43903" y="8864"/>
                  </a:lnTo>
                  <a:lnTo>
                    <a:pt x="39179" y="10147"/>
                  </a:lnTo>
                  <a:lnTo>
                    <a:pt x="34886" y="1727"/>
                  </a:lnTo>
                  <a:lnTo>
                    <a:pt x="19761" y="9385"/>
                  </a:lnTo>
                  <a:lnTo>
                    <a:pt x="24028" y="17767"/>
                  </a:lnTo>
                  <a:lnTo>
                    <a:pt x="20104" y="20916"/>
                  </a:lnTo>
                  <a:lnTo>
                    <a:pt x="16738" y="24790"/>
                  </a:lnTo>
                  <a:lnTo>
                    <a:pt x="14147" y="29286"/>
                  </a:lnTo>
                  <a:lnTo>
                    <a:pt x="5219" y="26377"/>
                  </a:lnTo>
                  <a:lnTo>
                    <a:pt x="0" y="42532"/>
                  </a:lnTo>
                  <a:lnTo>
                    <a:pt x="8928" y="45453"/>
                  </a:lnTo>
                  <a:lnTo>
                    <a:pt x="8394" y="50469"/>
                  </a:lnTo>
                  <a:lnTo>
                    <a:pt x="8890" y="55448"/>
                  </a:lnTo>
                  <a:lnTo>
                    <a:pt x="10134" y="60172"/>
                  </a:lnTo>
                  <a:lnTo>
                    <a:pt x="1727" y="64439"/>
                  </a:lnTo>
                  <a:lnTo>
                    <a:pt x="9410" y="79578"/>
                  </a:lnTo>
                  <a:lnTo>
                    <a:pt x="17767" y="75336"/>
                  </a:lnTo>
                  <a:lnTo>
                    <a:pt x="20942" y="79248"/>
                  </a:lnTo>
                  <a:lnTo>
                    <a:pt x="24815" y="82613"/>
                  </a:lnTo>
                  <a:lnTo>
                    <a:pt x="29286" y="85204"/>
                  </a:lnTo>
                  <a:lnTo>
                    <a:pt x="26428" y="94132"/>
                  </a:lnTo>
                  <a:lnTo>
                    <a:pt x="42557" y="99352"/>
                  </a:lnTo>
                  <a:lnTo>
                    <a:pt x="45478" y="90411"/>
                  </a:lnTo>
                  <a:lnTo>
                    <a:pt x="50469" y="90932"/>
                  </a:lnTo>
                  <a:lnTo>
                    <a:pt x="55473" y="90449"/>
                  </a:lnTo>
                  <a:lnTo>
                    <a:pt x="60210" y="89192"/>
                  </a:lnTo>
                  <a:lnTo>
                    <a:pt x="64452" y="97612"/>
                  </a:lnTo>
                  <a:lnTo>
                    <a:pt x="79616" y="89941"/>
                  </a:lnTo>
                  <a:lnTo>
                    <a:pt x="75349" y="81546"/>
                  </a:lnTo>
                  <a:lnTo>
                    <a:pt x="79260" y="78397"/>
                  </a:lnTo>
                  <a:lnTo>
                    <a:pt x="82638" y="74561"/>
                  </a:lnTo>
                  <a:lnTo>
                    <a:pt x="85217" y="70027"/>
                  </a:lnTo>
                  <a:lnTo>
                    <a:pt x="94132" y="72923"/>
                  </a:lnTo>
                  <a:lnTo>
                    <a:pt x="99339" y="56794"/>
                  </a:lnTo>
                  <a:lnTo>
                    <a:pt x="90424" y="53911"/>
                  </a:lnTo>
                  <a:lnTo>
                    <a:pt x="90944" y="48856"/>
                  </a:lnTo>
                  <a:lnTo>
                    <a:pt x="90449" y="43903"/>
                  </a:lnTo>
                  <a:lnTo>
                    <a:pt x="89192" y="39179"/>
                  </a:lnTo>
                  <a:lnTo>
                    <a:pt x="97624" y="34912"/>
                  </a:lnTo>
                  <a:lnTo>
                    <a:pt x="89954" y="19735"/>
                  </a:lnTo>
                  <a:lnTo>
                    <a:pt x="81572" y="24003"/>
                  </a:lnTo>
                  <a:lnTo>
                    <a:pt x="78422" y="20091"/>
                  </a:lnTo>
                  <a:lnTo>
                    <a:pt x="74549" y="16700"/>
                  </a:lnTo>
                  <a:lnTo>
                    <a:pt x="70065" y="14135"/>
                  </a:lnTo>
                  <a:lnTo>
                    <a:pt x="72936" y="5207"/>
                  </a:lnTo>
                  <a:close/>
                </a:path>
              </a:pathLst>
            </a:custGeom>
            <a:ln w="3175">
              <a:solidFill>
                <a:srgbClr val="4F67B0"/>
              </a:solidFill>
            </a:ln>
          </p:spPr>
          <p:txBody>
            <a:bodyPr wrap="square" lIns="0" tIns="0" rIns="0" bIns="0" rtlCol="0"/>
            <a:lstStyle/>
            <a:p>
              <a:endParaRPr>
                <a:solidFill>
                  <a:prstClr val="black"/>
                </a:solidFill>
                <a:latin typeface="Calibri"/>
              </a:endParaRPr>
            </a:p>
          </p:txBody>
        </p:sp>
        <p:sp>
          <p:nvSpPr>
            <p:cNvPr id="162" name="object 471"/>
            <p:cNvSpPr/>
            <p:nvPr/>
          </p:nvSpPr>
          <p:spPr>
            <a:xfrm>
              <a:off x="2710921" y="1195863"/>
              <a:ext cx="304800" cy="304800"/>
            </a:xfrm>
            <a:custGeom>
              <a:avLst/>
              <a:gdLst/>
              <a:ahLst/>
              <a:cxnLst/>
              <a:rect l="l" t="t" r="r" b="b"/>
              <a:pathLst>
                <a:path w="304800" h="304800">
                  <a:moveTo>
                    <a:pt x="43269" y="43269"/>
                  </a:moveTo>
                  <a:lnTo>
                    <a:pt x="14423" y="83242"/>
                  </a:lnTo>
                  <a:lnTo>
                    <a:pt x="0" y="128649"/>
                  </a:lnTo>
                  <a:lnTo>
                    <a:pt x="0" y="175870"/>
                  </a:lnTo>
                  <a:lnTo>
                    <a:pt x="14423" y="221286"/>
                  </a:lnTo>
                  <a:lnTo>
                    <a:pt x="43269" y="261277"/>
                  </a:lnTo>
                  <a:lnTo>
                    <a:pt x="83250" y="290117"/>
                  </a:lnTo>
                  <a:lnTo>
                    <a:pt x="128662" y="304537"/>
                  </a:lnTo>
                  <a:lnTo>
                    <a:pt x="175884" y="304537"/>
                  </a:lnTo>
                  <a:lnTo>
                    <a:pt x="221296" y="290117"/>
                  </a:lnTo>
                  <a:lnTo>
                    <a:pt x="261277" y="261277"/>
                  </a:lnTo>
                  <a:lnTo>
                    <a:pt x="290111" y="221286"/>
                  </a:lnTo>
                  <a:lnTo>
                    <a:pt x="304528" y="175870"/>
                  </a:lnTo>
                  <a:lnTo>
                    <a:pt x="304528" y="128649"/>
                  </a:lnTo>
                  <a:lnTo>
                    <a:pt x="290111" y="83242"/>
                  </a:lnTo>
                  <a:lnTo>
                    <a:pt x="261277" y="43269"/>
                  </a:lnTo>
                  <a:lnTo>
                    <a:pt x="221296" y="14423"/>
                  </a:lnTo>
                  <a:lnTo>
                    <a:pt x="175884" y="0"/>
                  </a:lnTo>
                  <a:lnTo>
                    <a:pt x="128662" y="0"/>
                  </a:lnTo>
                  <a:lnTo>
                    <a:pt x="83250" y="14423"/>
                  </a:lnTo>
                  <a:lnTo>
                    <a:pt x="43269" y="43269"/>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63" name="object 472"/>
            <p:cNvSpPr/>
            <p:nvPr/>
          </p:nvSpPr>
          <p:spPr>
            <a:xfrm>
              <a:off x="2684880" y="1169806"/>
              <a:ext cx="356870" cy="356870"/>
            </a:xfrm>
            <a:custGeom>
              <a:avLst/>
              <a:gdLst/>
              <a:ahLst/>
              <a:cxnLst/>
              <a:rect l="l" t="t" r="r" b="b"/>
              <a:pathLst>
                <a:path w="356869" h="356869">
                  <a:moveTo>
                    <a:pt x="304488" y="304479"/>
                  </a:moveTo>
                  <a:lnTo>
                    <a:pt x="266465" y="333456"/>
                  </a:lnTo>
                  <a:lnTo>
                    <a:pt x="223596" y="350842"/>
                  </a:lnTo>
                  <a:lnTo>
                    <a:pt x="178304" y="356638"/>
                  </a:lnTo>
                  <a:lnTo>
                    <a:pt x="133015" y="350842"/>
                  </a:lnTo>
                  <a:lnTo>
                    <a:pt x="90152" y="333456"/>
                  </a:lnTo>
                  <a:lnTo>
                    <a:pt x="52139" y="304479"/>
                  </a:lnTo>
                  <a:lnTo>
                    <a:pt x="23173" y="266459"/>
                  </a:lnTo>
                  <a:lnTo>
                    <a:pt x="5793" y="223596"/>
                  </a:lnTo>
                  <a:lnTo>
                    <a:pt x="0" y="178314"/>
                  </a:lnTo>
                  <a:lnTo>
                    <a:pt x="5793" y="133034"/>
                  </a:lnTo>
                  <a:lnTo>
                    <a:pt x="23173" y="90177"/>
                  </a:lnTo>
                  <a:lnTo>
                    <a:pt x="52139" y="52168"/>
                  </a:lnTo>
                  <a:lnTo>
                    <a:pt x="90160" y="23185"/>
                  </a:lnTo>
                  <a:lnTo>
                    <a:pt x="133025" y="5796"/>
                  </a:lnTo>
                  <a:lnTo>
                    <a:pt x="178311" y="0"/>
                  </a:lnTo>
                  <a:lnTo>
                    <a:pt x="223594" y="5796"/>
                  </a:lnTo>
                  <a:lnTo>
                    <a:pt x="266452" y="23185"/>
                  </a:lnTo>
                  <a:lnTo>
                    <a:pt x="304463" y="52168"/>
                  </a:lnTo>
                  <a:lnTo>
                    <a:pt x="333442" y="90177"/>
                  </a:lnTo>
                  <a:lnTo>
                    <a:pt x="350833" y="133034"/>
                  </a:lnTo>
                  <a:lnTo>
                    <a:pt x="356635" y="178314"/>
                  </a:lnTo>
                  <a:lnTo>
                    <a:pt x="350845" y="223596"/>
                  </a:lnTo>
                  <a:lnTo>
                    <a:pt x="333464" y="266459"/>
                  </a:lnTo>
                  <a:lnTo>
                    <a:pt x="304488" y="304479"/>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64" name="object 473"/>
            <p:cNvSpPr/>
            <p:nvPr/>
          </p:nvSpPr>
          <p:spPr>
            <a:xfrm>
              <a:off x="2802320" y="1362517"/>
              <a:ext cx="96520" cy="96520"/>
            </a:xfrm>
            <a:custGeom>
              <a:avLst/>
              <a:gdLst/>
              <a:ahLst/>
              <a:cxnLst/>
              <a:rect l="l" t="t" r="r" b="b"/>
              <a:pathLst>
                <a:path w="96519" h="96519">
                  <a:moveTo>
                    <a:pt x="66542" y="3675"/>
                  </a:moveTo>
                  <a:lnTo>
                    <a:pt x="82405" y="14337"/>
                  </a:lnTo>
                  <a:lnTo>
                    <a:pt x="92591" y="29717"/>
                  </a:lnTo>
                  <a:lnTo>
                    <a:pt x="96266" y="47791"/>
                  </a:lnTo>
                  <a:lnTo>
                    <a:pt x="92590" y="66540"/>
                  </a:lnTo>
                  <a:lnTo>
                    <a:pt x="81944" y="82392"/>
                  </a:lnTo>
                  <a:lnTo>
                    <a:pt x="66571" y="92569"/>
                  </a:lnTo>
                  <a:lnTo>
                    <a:pt x="48488" y="96240"/>
                  </a:lnTo>
                  <a:lnTo>
                    <a:pt x="29712" y="92575"/>
                  </a:lnTo>
                  <a:lnTo>
                    <a:pt x="13853" y="81903"/>
                  </a:lnTo>
                  <a:lnTo>
                    <a:pt x="3672" y="66526"/>
                  </a:lnTo>
                  <a:lnTo>
                    <a:pt x="0" y="48461"/>
                  </a:lnTo>
                  <a:lnTo>
                    <a:pt x="3664" y="29723"/>
                  </a:lnTo>
                  <a:lnTo>
                    <a:pt x="14327" y="13860"/>
                  </a:lnTo>
                  <a:lnTo>
                    <a:pt x="29707" y="3674"/>
                  </a:lnTo>
                  <a:lnTo>
                    <a:pt x="47786" y="0"/>
                  </a:lnTo>
                  <a:lnTo>
                    <a:pt x="66542" y="3675"/>
                  </a:lnTo>
                  <a:close/>
                </a:path>
              </a:pathLst>
            </a:custGeom>
            <a:ln w="3175">
              <a:solidFill>
                <a:srgbClr val="009547"/>
              </a:solidFill>
            </a:ln>
          </p:spPr>
          <p:txBody>
            <a:bodyPr wrap="square" lIns="0" tIns="0" rIns="0" bIns="0" rtlCol="0"/>
            <a:lstStyle/>
            <a:p>
              <a:endParaRPr>
                <a:solidFill>
                  <a:prstClr val="black"/>
                </a:solidFill>
                <a:latin typeface="Calibri"/>
              </a:endParaRPr>
            </a:p>
          </p:txBody>
        </p:sp>
        <p:sp>
          <p:nvSpPr>
            <p:cNvPr id="165" name="object 474"/>
            <p:cNvSpPr/>
            <p:nvPr/>
          </p:nvSpPr>
          <p:spPr>
            <a:xfrm>
              <a:off x="2770856" y="1331065"/>
              <a:ext cx="159385" cy="159385"/>
            </a:xfrm>
            <a:custGeom>
              <a:avLst/>
              <a:gdLst/>
              <a:ahLst/>
              <a:cxnLst/>
              <a:rect l="l" t="t" r="r" b="b"/>
              <a:pathLst>
                <a:path w="159385" h="159384">
                  <a:moveTo>
                    <a:pt x="123063" y="10617"/>
                  </a:moveTo>
                  <a:lnTo>
                    <a:pt x="97586" y="50"/>
                  </a:lnTo>
                  <a:lnTo>
                    <a:pt x="91782" y="14147"/>
                  </a:lnTo>
                  <a:lnTo>
                    <a:pt x="83718" y="12623"/>
                  </a:lnTo>
                  <a:lnTo>
                    <a:pt x="75603" y="12750"/>
                  </a:lnTo>
                  <a:lnTo>
                    <a:pt x="67741" y="14173"/>
                  </a:lnTo>
                  <a:lnTo>
                    <a:pt x="61963" y="0"/>
                  </a:lnTo>
                  <a:lnTo>
                    <a:pt x="36410" y="10401"/>
                  </a:lnTo>
                  <a:lnTo>
                    <a:pt x="42189" y="24574"/>
                  </a:lnTo>
                  <a:lnTo>
                    <a:pt x="35471" y="29146"/>
                  </a:lnTo>
                  <a:lnTo>
                    <a:pt x="29489" y="34975"/>
                  </a:lnTo>
                  <a:lnTo>
                    <a:pt x="24726" y="41922"/>
                  </a:lnTo>
                  <a:lnTo>
                    <a:pt x="10655" y="36093"/>
                  </a:lnTo>
                  <a:lnTo>
                    <a:pt x="76" y="61544"/>
                  </a:lnTo>
                  <a:lnTo>
                    <a:pt x="14160" y="67411"/>
                  </a:lnTo>
                  <a:lnTo>
                    <a:pt x="12649" y="75476"/>
                  </a:lnTo>
                  <a:lnTo>
                    <a:pt x="12776" y="83591"/>
                  </a:lnTo>
                  <a:lnTo>
                    <a:pt x="14211" y="91439"/>
                  </a:lnTo>
                  <a:lnTo>
                    <a:pt x="0" y="97243"/>
                  </a:lnTo>
                  <a:lnTo>
                    <a:pt x="10439" y="122745"/>
                  </a:lnTo>
                  <a:lnTo>
                    <a:pt x="24638" y="116954"/>
                  </a:lnTo>
                  <a:lnTo>
                    <a:pt x="29222" y="123723"/>
                  </a:lnTo>
                  <a:lnTo>
                    <a:pt x="35001" y="129692"/>
                  </a:lnTo>
                  <a:lnTo>
                    <a:pt x="41948" y="134442"/>
                  </a:lnTo>
                  <a:lnTo>
                    <a:pt x="36118" y="148539"/>
                  </a:lnTo>
                  <a:lnTo>
                    <a:pt x="61595" y="159092"/>
                  </a:lnTo>
                  <a:lnTo>
                    <a:pt x="67449" y="144983"/>
                  </a:lnTo>
                  <a:lnTo>
                    <a:pt x="75514" y="146494"/>
                  </a:lnTo>
                  <a:lnTo>
                    <a:pt x="83616" y="146380"/>
                  </a:lnTo>
                  <a:lnTo>
                    <a:pt x="91478" y="144957"/>
                  </a:lnTo>
                  <a:lnTo>
                    <a:pt x="97256" y="159156"/>
                  </a:lnTo>
                  <a:lnTo>
                    <a:pt x="122783" y="148716"/>
                  </a:lnTo>
                  <a:lnTo>
                    <a:pt x="116979" y="134569"/>
                  </a:lnTo>
                  <a:lnTo>
                    <a:pt x="123748" y="129984"/>
                  </a:lnTo>
                  <a:lnTo>
                    <a:pt x="129730" y="124167"/>
                  </a:lnTo>
                  <a:lnTo>
                    <a:pt x="134493" y="117220"/>
                  </a:lnTo>
                  <a:lnTo>
                    <a:pt x="148577" y="123062"/>
                  </a:lnTo>
                  <a:lnTo>
                    <a:pt x="159105" y="97574"/>
                  </a:lnTo>
                  <a:lnTo>
                    <a:pt x="145008" y="91719"/>
                  </a:lnTo>
                  <a:lnTo>
                    <a:pt x="146545" y="83654"/>
                  </a:lnTo>
                  <a:lnTo>
                    <a:pt x="146431" y="75539"/>
                  </a:lnTo>
                  <a:lnTo>
                    <a:pt x="144983" y="67716"/>
                  </a:lnTo>
                  <a:lnTo>
                    <a:pt x="159194" y="61887"/>
                  </a:lnTo>
                  <a:lnTo>
                    <a:pt x="148729" y="36372"/>
                  </a:lnTo>
                  <a:lnTo>
                    <a:pt x="134594" y="42176"/>
                  </a:lnTo>
                  <a:lnTo>
                    <a:pt x="130009" y="35420"/>
                  </a:lnTo>
                  <a:lnTo>
                    <a:pt x="124180" y="29463"/>
                  </a:lnTo>
                  <a:lnTo>
                    <a:pt x="117233" y="24688"/>
                  </a:lnTo>
                  <a:lnTo>
                    <a:pt x="123063" y="10617"/>
                  </a:lnTo>
                  <a:close/>
                </a:path>
              </a:pathLst>
            </a:custGeom>
            <a:ln w="3175">
              <a:solidFill>
                <a:srgbClr val="009547"/>
              </a:solidFill>
            </a:ln>
          </p:spPr>
          <p:txBody>
            <a:bodyPr wrap="square" lIns="0" tIns="0" rIns="0" bIns="0" rtlCol="0"/>
            <a:lstStyle/>
            <a:p>
              <a:endParaRPr>
                <a:solidFill>
                  <a:prstClr val="black"/>
                </a:solidFill>
                <a:latin typeface="Calibri"/>
              </a:endParaRPr>
            </a:p>
          </p:txBody>
        </p:sp>
      </p:grpSp>
      <p:grpSp>
        <p:nvGrpSpPr>
          <p:cNvPr id="166" name="Group 165"/>
          <p:cNvGrpSpPr/>
          <p:nvPr/>
        </p:nvGrpSpPr>
        <p:grpSpPr>
          <a:xfrm>
            <a:off x="3657600" y="1600200"/>
            <a:ext cx="569188" cy="733907"/>
            <a:chOff x="1593113" y="988085"/>
            <a:chExt cx="569188" cy="733907"/>
          </a:xfrm>
        </p:grpSpPr>
        <p:sp>
          <p:nvSpPr>
            <p:cNvPr id="167" name="object 455"/>
            <p:cNvSpPr/>
            <p:nvPr/>
          </p:nvSpPr>
          <p:spPr>
            <a:xfrm>
              <a:off x="1593113" y="988085"/>
              <a:ext cx="569188" cy="733907"/>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sp>
          <p:nvSpPr>
            <p:cNvPr id="168" name="object 456"/>
            <p:cNvSpPr/>
            <p:nvPr/>
          </p:nvSpPr>
          <p:spPr>
            <a:xfrm>
              <a:off x="1645898" y="1063744"/>
              <a:ext cx="464120" cy="587550"/>
            </a:xfrm>
            <a:prstGeom prst="rect">
              <a:avLst/>
            </a:prstGeom>
            <a:blipFill>
              <a:blip r:embed="rId12" cstate="print"/>
              <a:stretch>
                <a:fillRect/>
              </a:stretch>
            </a:blipFill>
          </p:spPr>
          <p:txBody>
            <a:bodyPr wrap="square" lIns="0" tIns="0" rIns="0" bIns="0" rtlCol="0"/>
            <a:lstStyle/>
            <a:p>
              <a:endParaRPr>
                <a:solidFill>
                  <a:prstClr val="black"/>
                </a:solidFill>
                <a:latin typeface="Calibri"/>
              </a:endParaRPr>
            </a:p>
          </p:txBody>
        </p:sp>
        <p:sp>
          <p:nvSpPr>
            <p:cNvPr id="169" name="object 457"/>
            <p:cNvSpPr/>
            <p:nvPr/>
          </p:nvSpPr>
          <p:spPr>
            <a:xfrm>
              <a:off x="1628251" y="1252420"/>
              <a:ext cx="226060" cy="226060"/>
            </a:xfrm>
            <a:custGeom>
              <a:avLst/>
              <a:gdLst/>
              <a:ahLst/>
              <a:cxnLst/>
              <a:rect l="l" t="t" r="r" b="b"/>
              <a:pathLst>
                <a:path w="226060" h="226059">
                  <a:moveTo>
                    <a:pt x="33070" y="33051"/>
                  </a:moveTo>
                  <a:lnTo>
                    <a:pt x="8267" y="70430"/>
                  </a:lnTo>
                  <a:lnTo>
                    <a:pt x="0" y="112990"/>
                  </a:lnTo>
                  <a:lnTo>
                    <a:pt x="8267" y="155547"/>
                  </a:lnTo>
                  <a:lnTo>
                    <a:pt x="33070" y="192919"/>
                  </a:lnTo>
                  <a:lnTo>
                    <a:pt x="70446" y="217715"/>
                  </a:lnTo>
                  <a:lnTo>
                    <a:pt x="112999" y="225980"/>
                  </a:lnTo>
                  <a:lnTo>
                    <a:pt x="155555" y="217715"/>
                  </a:lnTo>
                  <a:lnTo>
                    <a:pt x="192938" y="192919"/>
                  </a:lnTo>
                  <a:lnTo>
                    <a:pt x="217720" y="155547"/>
                  </a:lnTo>
                  <a:lnTo>
                    <a:pt x="225980" y="112990"/>
                  </a:lnTo>
                  <a:lnTo>
                    <a:pt x="217720" y="70430"/>
                  </a:lnTo>
                  <a:lnTo>
                    <a:pt x="192938" y="33051"/>
                  </a:lnTo>
                  <a:lnTo>
                    <a:pt x="155555" y="8262"/>
                  </a:lnTo>
                  <a:lnTo>
                    <a:pt x="112999" y="0"/>
                  </a:lnTo>
                  <a:lnTo>
                    <a:pt x="70446" y="8262"/>
                  </a:lnTo>
                  <a:lnTo>
                    <a:pt x="33070" y="33051"/>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70" name="object 458"/>
            <p:cNvSpPr/>
            <p:nvPr/>
          </p:nvSpPr>
          <p:spPr>
            <a:xfrm>
              <a:off x="1610487" y="1234637"/>
              <a:ext cx="261620" cy="261620"/>
            </a:xfrm>
            <a:custGeom>
              <a:avLst/>
              <a:gdLst/>
              <a:ahLst/>
              <a:cxnLst/>
              <a:rect l="l" t="t" r="r" b="b"/>
              <a:pathLst>
                <a:path w="261619" h="261619">
                  <a:moveTo>
                    <a:pt x="223288" y="223262"/>
                  </a:moveTo>
                  <a:lnTo>
                    <a:pt x="180035" y="251959"/>
                  </a:lnTo>
                  <a:lnTo>
                    <a:pt x="130779" y="261524"/>
                  </a:lnTo>
                  <a:lnTo>
                    <a:pt x="81522" y="251959"/>
                  </a:lnTo>
                  <a:lnTo>
                    <a:pt x="38261" y="223262"/>
                  </a:lnTo>
                  <a:lnTo>
                    <a:pt x="9561" y="180013"/>
                  </a:lnTo>
                  <a:lnTo>
                    <a:pt x="0" y="130757"/>
                  </a:lnTo>
                  <a:lnTo>
                    <a:pt x="9569" y="81504"/>
                  </a:lnTo>
                  <a:lnTo>
                    <a:pt x="38261" y="38261"/>
                  </a:lnTo>
                  <a:lnTo>
                    <a:pt x="81518" y="9565"/>
                  </a:lnTo>
                  <a:lnTo>
                    <a:pt x="130770" y="0"/>
                  </a:lnTo>
                  <a:lnTo>
                    <a:pt x="180024" y="9565"/>
                  </a:lnTo>
                  <a:lnTo>
                    <a:pt x="223288" y="38261"/>
                  </a:lnTo>
                  <a:lnTo>
                    <a:pt x="251970" y="81504"/>
                  </a:lnTo>
                  <a:lnTo>
                    <a:pt x="261531" y="130757"/>
                  </a:lnTo>
                  <a:lnTo>
                    <a:pt x="251970" y="180013"/>
                  </a:lnTo>
                  <a:lnTo>
                    <a:pt x="223288" y="223262"/>
                  </a:lnTo>
                  <a:close/>
                </a:path>
              </a:pathLst>
            </a:custGeom>
            <a:ln w="3175">
              <a:solidFill>
                <a:srgbClr val="9B9B9B"/>
              </a:solidFill>
            </a:ln>
          </p:spPr>
          <p:txBody>
            <a:bodyPr wrap="square" lIns="0" tIns="0" rIns="0" bIns="0" rtlCol="0"/>
            <a:lstStyle/>
            <a:p>
              <a:endParaRPr>
                <a:solidFill>
                  <a:prstClr val="black"/>
                </a:solidFill>
                <a:latin typeface="Calibri"/>
              </a:endParaRPr>
            </a:p>
          </p:txBody>
        </p:sp>
        <p:sp>
          <p:nvSpPr>
            <p:cNvPr id="171" name="object 459"/>
            <p:cNvSpPr/>
            <p:nvPr/>
          </p:nvSpPr>
          <p:spPr>
            <a:xfrm>
              <a:off x="1636504" y="1281377"/>
              <a:ext cx="33020" cy="156210"/>
            </a:xfrm>
            <a:custGeom>
              <a:avLst/>
              <a:gdLst/>
              <a:ahLst/>
              <a:cxnLst/>
              <a:rect l="l" t="t" r="r" b="b"/>
              <a:pathLst>
                <a:path w="33019" h="156209">
                  <a:moveTo>
                    <a:pt x="32634" y="0"/>
                  </a:moveTo>
                  <a:lnTo>
                    <a:pt x="30908" y="0"/>
                  </a:lnTo>
                  <a:lnTo>
                    <a:pt x="25290" y="4586"/>
                  </a:lnTo>
                  <a:lnTo>
                    <a:pt x="644" y="41728"/>
                  </a:lnTo>
                  <a:lnTo>
                    <a:pt x="0" y="45046"/>
                  </a:lnTo>
                  <a:lnTo>
                    <a:pt x="11641" y="45046"/>
                  </a:lnTo>
                  <a:lnTo>
                    <a:pt x="11641" y="142890"/>
                  </a:lnTo>
                  <a:lnTo>
                    <a:pt x="20284" y="155917"/>
                  </a:lnTo>
                  <a:lnTo>
                    <a:pt x="32634" y="155917"/>
                  </a:lnTo>
                  <a:lnTo>
                    <a:pt x="32634"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72" name="object 460"/>
            <p:cNvSpPr/>
            <p:nvPr/>
          </p:nvSpPr>
          <p:spPr>
            <a:xfrm>
              <a:off x="1714438" y="1280723"/>
              <a:ext cx="108585" cy="161290"/>
            </a:xfrm>
            <a:custGeom>
              <a:avLst/>
              <a:gdLst/>
              <a:ahLst/>
              <a:cxnLst/>
              <a:rect l="l" t="t" r="r" b="b"/>
              <a:pathLst>
                <a:path w="108585" h="161290">
                  <a:moveTo>
                    <a:pt x="53559" y="0"/>
                  </a:moveTo>
                  <a:lnTo>
                    <a:pt x="14620" y="20054"/>
                  </a:lnTo>
                  <a:lnTo>
                    <a:pt x="1687" y="56659"/>
                  </a:lnTo>
                  <a:lnTo>
                    <a:pt x="0" y="82219"/>
                  </a:lnTo>
                  <a:lnTo>
                    <a:pt x="685" y="97799"/>
                  </a:lnTo>
                  <a:lnTo>
                    <a:pt x="11433" y="136359"/>
                  </a:lnTo>
                  <a:lnTo>
                    <a:pt x="53419" y="160858"/>
                  </a:lnTo>
                  <a:lnTo>
                    <a:pt x="67969" y="158982"/>
                  </a:lnTo>
                  <a:lnTo>
                    <a:pt x="80324" y="153355"/>
                  </a:lnTo>
                  <a:lnTo>
                    <a:pt x="90488" y="143981"/>
                  </a:lnTo>
                  <a:lnTo>
                    <a:pt x="91130" y="142925"/>
                  </a:lnTo>
                  <a:lnTo>
                    <a:pt x="53305" y="142925"/>
                  </a:lnTo>
                  <a:lnTo>
                    <a:pt x="44504" y="141533"/>
                  </a:lnTo>
                  <a:lnTo>
                    <a:pt x="22582" y="103809"/>
                  </a:lnTo>
                  <a:lnTo>
                    <a:pt x="21314" y="82219"/>
                  </a:lnTo>
                  <a:lnTo>
                    <a:pt x="21812" y="67280"/>
                  </a:lnTo>
                  <a:lnTo>
                    <a:pt x="33934" y="26897"/>
                  </a:lnTo>
                  <a:lnTo>
                    <a:pt x="54740" y="17703"/>
                  </a:lnTo>
                  <a:lnTo>
                    <a:pt x="92289" y="17703"/>
                  </a:lnTo>
                  <a:lnTo>
                    <a:pt x="89690" y="14064"/>
                  </a:lnTo>
                  <a:lnTo>
                    <a:pt x="79751" y="6246"/>
                  </a:lnTo>
                  <a:lnTo>
                    <a:pt x="67704" y="1560"/>
                  </a:lnTo>
                  <a:lnTo>
                    <a:pt x="53559" y="0"/>
                  </a:lnTo>
                  <a:close/>
                </a:path>
                <a:path w="108585" h="161290">
                  <a:moveTo>
                    <a:pt x="92289" y="17703"/>
                  </a:moveTo>
                  <a:lnTo>
                    <a:pt x="54740" y="17703"/>
                  </a:lnTo>
                  <a:lnTo>
                    <a:pt x="63432" y="18782"/>
                  </a:lnTo>
                  <a:lnTo>
                    <a:pt x="70574" y="22015"/>
                  </a:lnTo>
                  <a:lnTo>
                    <a:pt x="86383" y="66068"/>
                  </a:lnTo>
                  <a:lnTo>
                    <a:pt x="86771" y="78066"/>
                  </a:lnTo>
                  <a:lnTo>
                    <a:pt x="86682" y="82219"/>
                  </a:lnTo>
                  <a:lnTo>
                    <a:pt x="81689" y="121105"/>
                  </a:lnTo>
                  <a:lnTo>
                    <a:pt x="53305" y="142925"/>
                  </a:lnTo>
                  <a:lnTo>
                    <a:pt x="91130" y="142925"/>
                  </a:lnTo>
                  <a:lnTo>
                    <a:pt x="105642" y="107240"/>
                  </a:lnTo>
                  <a:lnTo>
                    <a:pt x="108016" y="78066"/>
                  </a:lnTo>
                  <a:lnTo>
                    <a:pt x="107361" y="62128"/>
                  </a:lnTo>
                  <a:lnTo>
                    <a:pt x="105394" y="47975"/>
                  </a:lnTo>
                  <a:lnTo>
                    <a:pt x="102112" y="35606"/>
                  </a:lnTo>
                  <a:lnTo>
                    <a:pt x="97514" y="25019"/>
                  </a:lnTo>
                  <a:lnTo>
                    <a:pt x="92289" y="17703"/>
                  </a:lnTo>
                  <a:close/>
                </a:path>
              </a:pathLst>
            </a:custGeom>
            <a:solidFill>
              <a:srgbClr val="FFFFFF"/>
            </a:solidFill>
          </p:spPr>
          <p:txBody>
            <a:bodyPr wrap="square" lIns="0" tIns="0" rIns="0" bIns="0" rtlCol="0"/>
            <a:lstStyle/>
            <a:p>
              <a:endParaRPr>
                <a:solidFill>
                  <a:prstClr val="black"/>
                </a:solidFill>
                <a:latin typeface="Calibri"/>
              </a:endParaRPr>
            </a:p>
          </p:txBody>
        </p:sp>
      </p:grpSp>
      <p:cxnSp>
        <p:nvCxnSpPr>
          <p:cNvPr id="144" name="Straight Connector 14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45" name="TextBox 14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3683141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777240" y="693195"/>
            <a:ext cx="13990320" cy="1095613"/>
          </a:xfrm>
          <a:prstGeom prst="rect">
            <a:avLst/>
          </a:prstGeom>
        </p:spPr>
        <p:txBody>
          <a:bodyPr vert="horz" wrap="square" lIns="0" tIns="18217" rIns="0" bIns="0" rtlCol="0">
            <a:spAutoFit/>
          </a:bodyPr>
          <a:lstStyle/>
          <a:p>
            <a:pPr marL="18217">
              <a:spcBef>
                <a:spcPts val="144"/>
              </a:spcBef>
            </a:pPr>
            <a:r>
              <a:rPr spc="-6" dirty="0">
                <a:solidFill>
                  <a:srgbClr val="17375E"/>
                </a:solidFill>
              </a:rPr>
              <a:t>Discussi</a:t>
            </a:r>
            <a:r>
              <a:rPr dirty="0">
                <a:solidFill>
                  <a:srgbClr val="17375E"/>
                </a:solidFill>
              </a:rPr>
              <a:t>on</a:t>
            </a:r>
          </a:p>
        </p:txBody>
      </p:sp>
      <p:sp>
        <p:nvSpPr>
          <p:cNvPr id="22" name="Content Placeholder 21"/>
          <p:cNvSpPr>
            <a:spLocks noGrp="1"/>
          </p:cNvSpPr>
          <p:nvPr>
            <p:ph idx="1"/>
          </p:nvPr>
        </p:nvSpPr>
        <p:spPr/>
        <p:txBody>
          <a:bodyPr>
            <a:normAutofit/>
          </a:bodyPr>
          <a:lstStyle/>
          <a:p>
            <a:pPr marL="510101" indent="-491884" defTabSz="655843">
              <a:spcBef>
                <a:spcPts val="144"/>
              </a:spcBef>
              <a:buFont typeface="Times New Roman"/>
              <a:buChar char="▪"/>
              <a:tabLst>
                <a:tab pos="509192" algn="l"/>
                <a:tab pos="510101" algn="l"/>
              </a:tabLst>
            </a:pPr>
            <a:r>
              <a:rPr lang="en-US" sz="4800" spc="-6" dirty="0">
                <a:solidFill>
                  <a:srgbClr val="17375E"/>
                </a:solidFill>
                <a:latin typeface="Tahoma"/>
                <a:cs typeface="Tahoma"/>
              </a:rPr>
              <a:t>What is Data Science to you?</a:t>
            </a:r>
            <a:endParaRPr lang="en-US" sz="4800" dirty="0">
              <a:solidFill>
                <a:srgbClr val="17375E"/>
              </a:solidFill>
              <a:latin typeface="Tahoma"/>
              <a:cs typeface="Tahoma"/>
            </a:endParaRPr>
          </a:p>
          <a:p>
            <a:pPr defTabSz="655843">
              <a:spcBef>
                <a:spcPts val="6"/>
              </a:spcBef>
              <a:buFontTx/>
              <a:buChar char="▪"/>
            </a:pPr>
            <a:endParaRPr lang="en-US" sz="4800" dirty="0">
              <a:solidFill>
                <a:srgbClr val="17375E"/>
              </a:solidFill>
              <a:latin typeface="Times New Roman"/>
              <a:cs typeface="Times New Roman"/>
            </a:endParaRPr>
          </a:p>
          <a:p>
            <a:pPr marL="510101" indent="-491884" defTabSz="655843">
              <a:spcBef>
                <a:spcPts val="6"/>
              </a:spcBef>
              <a:buClr>
                <a:srgbClr val="006600"/>
              </a:buClr>
              <a:buFont typeface="Times New Roman"/>
              <a:buChar char="▪"/>
              <a:tabLst>
                <a:tab pos="509192" algn="l"/>
                <a:tab pos="510101" algn="l"/>
              </a:tabLst>
            </a:pPr>
            <a:r>
              <a:rPr lang="en-US" sz="4800" spc="-6" dirty="0">
                <a:solidFill>
                  <a:srgbClr val="17375E"/>
                </a:solidFill>
                <a:latin typeface="Tahoma"/>
                <a:cs typeface="Tahoma"/>
              </a:rPr>
              <a:t>Provide an example.</a:t>
            </a:r>
          </a:p>
          <a:p>
            <a:pPr marL="510101" indent="-491884" defTabSz="655843">
              <a:spcBef>
                <a:spcPts val="144"/>
              </a:spcBef>
              <a:buFont typeface="Times New Roman"/>
              <a:buChar char="▪"/>
              <a:tabLst>
                <a:tab pos="509192" algn="l"/>
                <a:tab pos="510101" algn="l"/>
              </a:tabLst>
            </a:pPr>
            <a:endParaRPr lang="en-US" sz="4800" spc="-6" dirty="0">
              <a:solidFill>
                <a:srgbClr val="17375E"/>
              </a:solidFill>
              <a:latin typeface="Tahoma"/>
              <a:cs typeface="Tahoma"/>
            </a:endParaRPr>
          </a:p>
          <a:p>
            <a:pPr marL="510101" indent="-491884" defTabSz="655843">
              <a:spcBef>
                <a:spcPts val="144"/>
              </a:spcBef>
              <a:buFont typeface="Times New Roman"/>
              <a:buChar char="▪"/>
              <a:tabLst>
                <a:tab pos="509192" algn="l"/>
                <a:tab pos="510101" algn="l"/>
              </a:tabLst>
            </a:pPr>
            <a:r>
              <a:rPr lang="en-US" sz="4800" spc="-6" dirty="0">
                <a:solidFill>
                  <a:srgbClr val="17375E"/>
                </a:solidFill>
                <a:latin typeface="Tahoma"/>
                <a:cs typeface="Tahoma"/>
              </a:rPr>
              <a:t>What is ”Big Data” to you?</a:t>
            </a:r>
            <a:endParaRPr lang="en-US" sz="4800" dirty="0">
              <a:solidFill>
                <a:srgbClr val="17375E"/>
              </a:solidFill>
              <a:latin typeface="Tahoma"/>
              <a:cs typeface="Tahoma"/>
            </a:endParaRPr>
          </a:p>
          <a:p>
            <a:pPr defTabSz="655843">
              <a:spcBef>
                <a:spcPts val="6"/>
              </a:spcBef>
              <a:buFontTx/>
              <a:buChar char="▪"/>
            </a:pPr>
            <a:endParaRPr lang="en-US" sz="4800" dirty="0">
              <a:solidFill>
                <a:srgbClr val="17375E"/>
              </a:solidFill>
              <a:latin typeface="Times New Roman"/>
              <a:cs typeface="Times New Roman"/>
            </a:endParaRPr>
          </a:p>
          <a:p>
            <a:pPr marL="510101" indent="-491884" defTabSz="655843">
              <a:spcBef>
                <a:spcPts val="6"/>
              </a:spcBef>
              <a:buClr>
                <a:srgbClr val="006600"/>
              </a:buClr>
              <a:buFont typeface="Times New Roman"/>
              <a:buChar char="▪"/>
              <a:tabLst>
                <a:tab pos="509192" algn="l"/>
                <a:tab pos="510101" algn="l"/>
              </a:tabLst>
            </a:pPr>
            <a:r>
              <a:rPr lang="en-US" sz="4800" spc="-6" dirty="0">
                <a:solidFill>
                  <a:srgbClr val="17375E"/>
                </a:solidFill>
                <a:latin typeface="Tahoma"/>
                <a:cs typeface="Tahoma"/>
              </a:rPr>
              <a:t>Provide an example.</a:t>
            </a:r>
            <a:endParaRPr lang="en-US" sz="4800" dirty="0">
              <a:solidFill>
                <a:prstClr val="black"/>
              </a:solidFill>
              <a:latin typeface="Tahoma"/>
              <a:cs typeface="Tahoma"/>
            </a:endParaRPr>
          </a:p>
          <a:p>
            <a:pPr marL="510101" indent="-491884" defTabSz="655843">
              <a:spcBef>
                <a:spcPts val="6"/>
              </a:spcBef>
              <a:buClr>
                <a:srgbClr val="006600"/>
              </a:buClr>
              <a:buFont typeface="Times New Roman"/>
              <a:buChar char="▪"/>
              <a:tabLst>
                <a:tab pos="509192" algn="l"/>
                <a:tab pos="510101" algn="l"/>
              </a:tabLst>
            </a:pPr>
            <a:endParaRPr lang="en-US" sz="4800" dirty="0">
              <a:solidFill>
                <a:prstClr val="black"/>
              </a:solidFill>
              <a:latin typeface="Tahoma"/>
              <a:cs typeface="Tahoma"/>
            </a:endParaRPr>
          </a:p>
          <a:p>
            <a:endParaRPr lang="en-US" sz="4800" dirty="0"/>
          </a:p>
        </p:txBody>
      </p:sp>
      <p:pic>
        <p:nvPicPr>
          <p:cNvPr id="19" name="Picture 18"/>
          <p:cNvPicPr>
            <a:picLocks noChangeAspect="1"/>
          </p:cNvPicPr>
          <p:nvPr/>
        </p:nvPicPr>
        <p:blipFill>
          <a:blip r:embed="rId2"/>
          <a:stretch>
            <a:fillRect/>
          </a:stretch>
        </p:blipFill>
        <p:spPr>
          <a:xfrm>
            <a:off x="13716000" y="304800"/>
            <a:ext cx="1270000" cy="952500"/>
          </a:xfrm>
          <a:prstGeom prst="rect">
            <a:avLst/>
          </a:prstGeom>
        </p:spPr>
      </p:pic>
      <p:cxnSp>
        <p:nvCxnSpPr>
          <p:cNvPr id="20" name="Straight Connector 19"/>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3307006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1371601" y="258428"/>
            <a:ext cx="12296920" cy="2172836"/>
          </a:xfrm>
          <a:prstGeom prst="rect">
            <a:avLst/>
          </a:prstGeom>
        </p:spPr>
        <p:txBody>
          <a:bodyPr vert="horz" wrap="square" lIns="0" tIns="18222" rIns="0" bIns="0" rtlCol="0">
            <a:spAutoFit/>
          </a:bodyPr>
          <a:lstStyle/>
          <a:p>
            <a:pPr marL="97487" marR="7294" indent="-80175">
              <a:spcBef>
                <a:spcPts val="144"/>
              </a:spcBef>
              <a:tabLst>
                <a:tab pos="3907680" algn="l"/>
                <a:tab pos="6076083" algn="l"/>
                <a:tab pos="6154438" algn="l"/>
                <a:tab pos="6884226" algn="l"/>
                <a:tab pos="6963489" algn="l"/>
                <a:tab pos="7534742" algn="l"/>
              </a:tabLst>
            </a:pPr>
            <a:r>
              <a:rPr spc="-6" dirty="0">
                <a:solidFill>
                  <a:srgbClr val="17375E"/>
                </a:solidFill>
              </a:rPr>
              <a:t>Summary:</a:t>
            </a:r>
            <a:r>
              <a:rPr spc="14" dirty="0">
                <a:solidFill>
                  <a:srgbClr val="17375E"/>
                </a:solidFill>
              </a:rPr>
              <a:t> </a:t>
            </a:r>
            <a:r>
              <a:rPr spc="-6" dirty="0">
                <a:solidFill>
                  <a:srgbClr val="17375E"/>
                </a:solidFill>
              </a:rPr>
              <a:t>What</a:t>
            </a:r>
            <a:r>
              <a:rPr lang="en-US" spc="-6" dirty="0">
                <a:solidFill>
                  <a:srgbClr val="17375E"/>
                </a:solidFill>
              </a:rPr>
              <a:t> is Data Science</a:t>
            </a:r>
            <a:r>
              <a:rPr dirty="0">
                <a:solidFill>
                  <a:srgbClr val="17375E"/>
                </a:solidFill>
              </a:rPr>
              <a:t>?</a:t>
            </a:r>
            <a:r>
              <a:rPr lang="en-US" dirty="0">
                <a:solidFill>
                  <a:srgbClr val="17375E"/>
                </a:solidFill>
              </a:rPr>
              <a:t> What is Big Data</a:t>
            </a:r>
            <a:r>
              <a:rPr dirty="0">
                <a:solidFill>
                  <a:srgbClr val="17375E"/>
                </a:solidFill>
              </a:rPr>
              <a:t>?</a:t>
            </a:r>
          </a:p>
        </p:txBody>
      </p:sp>
      <p:sp>
        <p:nvSpPr>
          <p:cNvPr id="12" name="object 12"/>
          <p:cNvSpPr txBox="1"/>
          <p:nvPr/>
        </p:nvSpPr>
        <p:spPr>
          <a:xfrm>
            <a:off x="1143000" y="3733800"/>
            <a:ext cx="12623280" cy="5826883"/>
          </a:xfrm>
          <a:prstGeom prst="rect">
            <a:avLst/>
          </a:prstGeom>
        </p:spPr>
        <p:txBody>
          <a:bodyPr vert="horz" wrap="square" lIns="0" tIns="108420" rIns="0" bIns="0" rtlCol="0">
            <a:spAutoFit/>
          </a:bodyPr>
          <a:lstStyle/>
          <a:p>
            <a:pPr marL="510213" marR="368993" indent="-491990">
              <a:lnSpc>
                <a:spcPct val="101499"/>
              </a:lnSpc>
              <a:spcBef>
                <a:spcPts val="646"/>
              </a:spcBef>
              <a:buFont typeface="Times New Roman"/>
              <a:buChar char="▪"/>
              <a:tabLst>
                <a:tab pos="509304" algn="l"/>
                <a:tab pos="510213" algn="l"/>
              </a:tabLst>
            </a:pPr>
            <a:endParaRPr lang="en-US" sz="3600" spc="-6" dirty="0">
              <a:solidFill>
                <a:srgbClr val="006600"/>
              </a:solidFill>
              <a:latin typeface="Tahoma"/>
              <a:cs typeface="Tahoma"/>
            </a:endParaRPr>
          </a:p>
          <a:p>
            <a:pPr marL="510213" marR="368993" indent="-491990">
              <a:lnSpc>
                <a:spcPct val="101499"/>
              </a:lnSpc>
              <a:spcBef>
                <a:spcPts val="646"/>
              </a:spcBef>
              <a:buFont typeface="Times New Roman"/>
              <a:buChar char="▪"/>
              <a:tabLst>
                <a:tab pos="509304" algn="l"/>
                <a:tab pos="510213" algn="l"/>
              </a:tabLst>
            </a:pPr>
            <a:endParaRPr lang="en-US" sz="3600" spc="-6" dirty="0">
              <a:solidFill>
                <a:srgbClr val="006600"/>
              </a:solidFill>
              <a:latin typeface="Tahoma"/>
              <a:cs typeface="Tahoma"/>
            </a:endParaRPr>
          </a:p>
          <a:p>
            <a:pPr marL="510213" marR="368993" indent="-491990">
              <a:lnSpc>
                <a:spcPct val="101499"/>
              </a:lnSpc>
              <a:spcBef>
                <a:spcPts val="646"/>
              </a:spcBef>
              <a:buFont typeface="Times New Roman"/>
              <a:buChar char="▪"/>
              <a:tabLst>
                <a:tab pos="509304" algn="l"/>
                <a:tab pos="510213" algn="l"/>
              </a:tabLst>
            </a:pPr>
            <a:r>
              <a:rPr sz="3600" spc="-6" dirty="0">
                <a:solidFill>
                  <a:srgbClr val="17375E"/>
                </a:solidFill>
                <a:latin typeface="Tahoma"/>
                <a:cs typeface="Tahoma"/>
              </a:rPr>
              <a:t>In this course, you will learn </a:t>
            </a:r>
            <a:r>
              <a:rPr lang="en-US" sz="3600" spc="-6" dirty="0">
                <a:solidFill>
                  <a:srgbClr val="17375E"/>
                </a:solidFill>
                <a:latin typeface="Tahoma"/>
                <a:cs typeface="Tahoma"/>
              </a:rPr>
              <a:t>four core topics </a:t>
            </a:r>
            <a:r>
              <a:rPr sz="3600" spc="-6" dirty="0">
                <a:solidFill>
                  <a:srgbClr val="17375E"/>
                </a:solidFill>
                <a:latin typeface="Tahoma"/>
                <a:cs typeface="Tahoma"/>
              </a:rPr>
              <a:t>that have  been associated with </a:t>
            </a:r>
            <a:r>
              <a:rPr lang="en-US" sz="3600" spc="-6" dirty="0">
                <a:solidFill>
                  <a:srgbClr val="17375E"/>
                </a:solidFill>
                <a:latin typeface="Tahoma"/>
                <a:cs typeface="Tahoma"/>
              </a:rPr>
              <a:t>Data Science</a:t>
            </a:r>
            <a:endParaRPr sz="3600" dirty="0">
              <a:solidFill>
                <a:srgbClr val="17375E"/>
              </a:solidFill>
              <a:latin typeface="Tahoma"/>
              <a:cs typeface="Tahoma"/>
            </a:endParaRPr>
          </a:p>
          <a:p>
            <a:pPr marL="931803" lvl="1" indent="-457200" defTabSz="654978">
              <a:spcBef>
                <a:spcPts val="1091"/>
              </a:spcBef>
              <a:buClr>
                <a:srgbClr val="1F497D">
                  <a:lumMod val="75000"/>
                </a:srgbClr>
              </a:buClr>
              <a:buFont typeface="Wingdings" charset="2"/>
              <a:buChar char="§"/>
              <a:tabLst>
                <a:tab pos="1163498" algn="l"/>
                <a:tab pos="1164407" algn="l"/>
              </a:tabLst>
            </a:pPr>
            <a:r>
              <a:rPr lang="en-US" sz="2800" spc="-6" dirty="0">
                <a:solidFill>
                  <a:srgbClr val="17375E"/>
                </a:solidFill>
                <a:cs typeface="Tahoma"/>
              </a:rPr>
              <a:t>Data Science and Big Data Foundations, Big Data and Technology Concepts, Big Data Analysis and Science, Advanced Big Data Analysis and Science</a:t>
            </a:r>
            <a:endParaRPr lang="en-US" sz="2800" dirty="0">
              <a:solidFill>
                <a:srgbClr val="17375E"/>
              </a:solidFill>
              <a:cs typeface="Tahoma"/>
            </a:endParaRPr>
          </a:p>
          <a:p>
            <a:pPr marL="510213" marR="1255485" indent="-491990">
              <a:lnSpc>
                <a:spcPct val="101499"/>
              </a:lnSpc>
              <a:spcBef>
                <a:spcPts val="790"/>
              </a:spcBef>
              <a:buFont typeface="Times New Roman"/>
              <a:buChar char="▪"/>
              <a:tabLst>
                <a:tab pos="509304" algn="l"/>
                <a:tab pos="510213" algn="l"/>
              </a:tabLst>
            </a:pPr>
            <a:r>
              <a:rPr lang="en-US" sz="3600" spc="-6" dirty="0">
                <a:solidFill>
                  <a:srgbClr val="17375E"/>
                </a:solidFill>
                <a:latin typeface="Tahoma"/>
                <a:cs typeface="Tahoma"/>
              </a:rPr>
              <a:t>The definition of Big Data is subjective and really depends of the following:</a:t>
            </a:r>
            <a:endParaRPr sz="3600" dirty="0">
              <a:solidFill>
                <a:srgbClr val="17375E"/>
              </a:solidFill>
              <a:latin typeface="Tahoma"/>
              <a:cs typeface="Tahoma"/>
            </a:endParaRPr>
          </a:p>
          <a:p>
            <a:pPr marL="1084201" lvl="1" indent="-409991">
              <a:spcBef>
                <a:spcPts val="711"/>
              </a:spcBef>
              <a:buChar char="–"/>
              <a:tabLst>
                <a:tab pos="1083291" algn="l"/>
                <a:tab pos="1084201" algn="l"/>
              </a:tabLst>
            </a:pPr>
            <a:r>
              <a:rPr lang="en-US" sz="2900" spc="-6" dirty="0">
                <a:solidFill>
                  <a:srgbClr val="17375E"/>
                </a:solidFill>
                <a:latin typeface="Tahoma"/>
                <a:cs typeface="Tahoma"/>
              </a:rPr>
              <a:t>Volume, Velocity, Veracity, Variety of data</a:t>
            </a:r>
          </a:p>
          <a:p>
            <a:pPr marL="1084201" lvl="1" indent="-409991">
              <a:spcBef>
                <a:spcPts val="711"/>
              </a:spcBef>
              <a:buChar char="–"/>
              <a:tabLst>
                <a:tab pos="1083291" algn="l"/>
                <a:tab pos="1084201" algn="l"/>
              </a:tabLst>
            </a:pPr>
            <a:r>
              <a:rPr lang="en-US" sz="2900" spc="-6" dirty="0">
                <a:solidFill>
                  <a:srgbClr val="17375E"/>
                </a:solidFill>
                <a:latin typeface="Tahoma"/>
                <a:cs typeface="Tahoma"/>
              </a:rPr>
              <a:t>Current CPU capacity</a:t>
            </a:r>
            <a:endParaRPr sz="2900" dirty="0">
              <a:solidFill>
                <a:srgbClr val="17375E"/>
              </a:solidFill>
              <a:latin typeface="Tahoma"/>
              <a:cs typeface="Tahoma"/>
            </a:endParaRP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5250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
        <p:nvSpPr>
          <p:cNvPr id="18" name="object 4"/>
          <p:cNvSpPr txBox="1"/>
          <p:nvPr/>
        </p:nvSpPr>
        <p:spPr>
          <a:xfrm>
            <a:off x="600075" y="2057400"/>
            <a:ext cx="12887325" cy="870324"/>
          </a:xfrm>
          <a:prstGeom prst="rect">
            <a:avLst/>
          </a:prstGeom>
        </p:spPr>
        <p:txBody>
          <a:bodyPr vert="horz" wrap="square" lIns="0" tIns="71120" rIns="0" bIns="0" rtlCol="0">
            <a:spAutoFit/>
          </a:bodyPr>
          <a:lstStyle/>
          <a:p>
            <a:pPr marL="12700" marR="5080" indent="946150">
              <a:lnSpc>
                <a:spcPts val="6800"/>
              </a:lnSpc>
              <a:spcBef>
                <a:spcPts val="560"/>
              </a:spcBef>
              <a:tabLst>
                <a:tab pos="1920239" algn="l"/>
              </a:tabLst>
            </a:pPr>
            <a:r>
              <a:rPr lang="en-US" sz="2800" dirty="0">
                <a:solidFill>
                  <a:srgbClr val="17375E"/>
                </a:solidFill>
                <a:cs typeface="Arial"/>
              </a:rPr>
              <a:t>Data Science: To gain insights through computation, statistics, and visualization</a:t>
            </a:r>
            <a:endParaRPr sz="2800" dirty="0">
              <a:solidFill>
                <a:srgbClr val="17375E"/>
              </a:solidFill>
              <a:cs typeface="Arial"/>
            </a:endParaRPr>
          </a:p>
        </p:txBody>
      </p:sp>
      <p:grpSp>
        <p:nvGrpSpPr>
          <p:cNvPr id="19" name="Group 18"/>
          <p:cNvGrpSpPr/>
          <p:nvPr/>
        </p:nvGrpSpPr>
        <p:grpSpPr>
          <a:xfrm>
            <a:off x="2362200" y="2971800"/>
            <a:ext cx="10363200" cy="2270030"/>
            <a:chOff x="0" y="4797331"/>
            <a:chExt cx="13004798" cy="4102100"/>
          </a:xfrm>
        </p:grpSpPr>
        <p:sp>
          <p:nvSpPr>
            <p:cNvPr id="20" name="object 3"/>
            <p:cNvSpPr/>
            <p:nvPr/>
          </p:nvSpPr>
          <p:spPr>
            <a:xfrm>
              <a:off x="0" y="5372100"/>
              <a:ext cx="3619500" cy="3035300"/>
            </a:xfrm>
            <a:prstGeom prst="rect">
              <a:avLst/>
            </a:prstGeom>
            <a:blipFill>
              <a:blip r:embed="rId3" cstate="print"/>
              <a:stretch>
                <a:fillRect/>
              </a:stretch>
            </a:blipFill>
          </p:spPr>
          <p:txBody>
            <a:bodyPr wrap="square" lIns="0" tIns="0" rIns="0" bIns="0" rtlCol="0"/>
            <a:lstStyle/>
            <a:p>
              <a:endParaRPr/>
            </a:p>
          </p:txBody>
        </p:sp>
        <p:sp>
          <p:nvSpPr>
            <p:cNvPr id="21" name="object 5"/>
            <p:cNvSpPr/>
            <p:nvPr/>
          </p:nvSpPr>
          <p:spPr>
            <a:xfrm>
              <a:off x="3781331" y="4797331"/>
              <a:ext cx="3289300" cy="4102100"/>
            </a:xfrm>
            <a:prstGeom prst="rect">
              <a:avLst/>
            </a:prstGeom>
            <a:blipFill>
              <a:blip r:embed="rId4" cstate="print"/>
              <a:stretch>
                <a:fillRect/>
              </a:stretch>
            </a:blipFill>
          </p:spPr>
          <p:txBody>
            <a:bodyPr wrap="square" lIns="0" tIns="0" rIns="0" bIns="0" rtlCol="0"/>
            <a:lstStyle/>
            <a:p>
              <a:endParaRPr/>
            </a:p>
          </p:txBody>
        </p:sp>
        <p:sp>
          <p:nvSpPr>
            <p:cNvPr id="22" name="object 6"/>
            <p:cNvSpPr/>
            <p:nvPr/>
          </p:nvSpPr>
          <p:spPr>
            <a:xfrm>
              <a:off x="3873500" y="4889500"/>
              <a:ext cx="2997200" cy="3810000"/>
            </a:xfrm>
            <a:prstGeom prst="rect">
              <a:avLst/>
            </a:prstGeom>
            <a:blipFill>
              <a:blip r:embed="rId5" cstate="print"/>
              <a:stretch>
                <a:fillRect/>
              </a:stretch>
            </a:blipFill>
          </p:spPr>
          <p:txBody>
            <a:bodyPr wrap="square" lIns="0" tIns="0" rIns="0" bIns="0" rtlCol="0"/>
            <a:lstStyle/>
            <a:p>
              <a:endParaRPr/>
            </a:p>
          </p:txBody>
        </p:sp>
        <p:sp>
          <p:nvSpPr>
            <p:cNvPr id="23" name="object 7"/>
            <p:cNvSpPr/>
            <p:nvPr/>
          </p:nvSpPr>
          <p:spPr>
            <a:xfrm>
              <a:off x="3873500" y="4889500"/>
              <a:ext cx="2997200" cy="3810000"/>
            </a:xfrm>
            <a:custGeom>
              <a:avLst/>
              <a:gdLst/>
              <a:ahLst/>
              <a:cxnLst/>
              <a:rect l="l" t="t" r="r" b="b"/>
              <a:pathLst>
                <a:path w="2997200" h="3810000">
                  <a:moveTo>
                    <a:pt x="0" y="0"/>
                  </a:moveTo>
                  <a:lnTo>
                    <a:pt x="2997200" y="0"/>
                  </a:lnTo>
                  <a:lnTo>
                    <a:pt x="2997200" y="3810000"/>
                  </a:lnTo>
                  <a:lnTo>
                    <a:pt x="0" y="3810000"/>
                  </a:lnTo>
                  <a:lnTo>
                    <a:pt x="0" y="0"/>
                  </a:lnTo>
                  <a:close/>
                </a:path>
              </a:pathLst>
            </a:custGeom>
            <a:ln w="38100">
              <a:solidFill>
                <a:srgbClr val="797979"/>
              </a:solidFill>
            </a:ln>
          </p:spPr>
          <p:txBody>
            <a:bodyPr wrap="square" lIns="0" tIns="0" rIns="0" bIns="0" rtlCol="0"/>
            <a:lstStyle/>
            <a:p>
              <a:endParaRPr/>
            </a:p>
          </p:txBody>
        </p:sp>
        <p:sp>
          <p:nvSpPr>
            <p:cNvPr id="24" name="object 8"/>
            <p:cNvSpPr/>
            <p:nvPr/>
          </p:nvSpPr>
          <p:spPr>
            <a:xfrm>
              <a:off x="7150100" y="5047933"/>
              <a:ext cx="1546472" cy="1551232"/>
            </a:xfrm>
            <a:prstGeom prst="rect">
              <a:avLst/>
            </a:prstGeom>
            <a:blipFill>
              <a:blip r:embed="rId6" cstate="print"/>
              <a:stretch>
                <a:fillRect/>
              </a:stretch>
            </a:blipFill>
          </p:spPr>
          <p:txBody>
            <a:bodyPr wrap="square" lIns="0" tIns="0" rIns="0" bIns="0" rtlCol="0"/>
            <a:lstStyle/>
            <a:p>
              <a:endParaRPr/>
            </a:p>
          </p:txBody>
        </p:sp>
        <p:sp>
          <p:nvSpPr>
            <p:cNvPr id="25" name="object 9"/>
            <p:cNvSpPr/>
            <p:nvPr/>
          </p:nvSpPr>
          <p:spPr>
            <a:xfrm>
              <a:off x="8642031" y="5047933"/>
              <a:ext cx="1551235" cy="1551232"/>
            </a:xfrm>
            <a:prstGeom prst="rect">
              <a:avLst/>
            </a:prstGeom>
            <a:blipFill>
              <a:blip r:embed="rId7" cstate="print"/>
              <a:stretch>
                <a:fillRect/>
              </a:stretch>
            </a:blipFill>
          </p:spPr>
          <p:txBody>
            <a:bodyPr wrap="square" lIns="0" tIns="0" rIns="0" bIns="0" rtlCol="0"/>
            <a:lstStyle/>
            <a:p>
              <a:endParaRPr/>
            </a:p>
          </p:txBody>
        </p:sp>
        <p:sp>
          <p:nvSpPr>
            <p:cNvPr id="26" name="object 10"/>
            <p:cNvSpPr/>
            <p:nvPr/>
          </p:nvSpPr>
          <p:spPr>
            <a:xfrm>
              <a:off x="7150100" y="6604000"/>
              <a:ext cx="1480317" cy="1482598"/>
            </a:xfrm>
            <a:prstGeom prst="rect">
              <a:avLst/>
            </a:prstGeom>
            <a:blipFill>
              <a:blip r:embed="rId8" cstate="print"/>
              <a:stretch>
                <a:fillRect/>
              </a:stretch>
            </a:blipFill>
          </p:spPr>
          <p:txBody>
            <a:bodyPr wrap="square" lIns="0" tIns="0" rIns="0" bIns="0" rtlCol="0"/>
            <a:lstStyle/>
            <a:p>
              <a:endParaRPr/>
            </a:p>
          </p:txBody>
        </p:sp>
        <p:sp>
          <p:nvSpPr>
            <p:cNvPr id="27" name="object 11"/>
            <p:cNvSpPr/>
            <p:nvPr/>
          </p:nvSpPr>
          <p:spPr>
            <a:xfrm>
              <a:off x="8483600" y="6477774"/>
              <a:ext cx="1735138" cy="1739125"/>
            </a:xfrm>
            <a:prstGeom prst="rect">
              <a:avLst/>
            </a:prstGeom>
            <a:blipFill>
              <a:blip r:embed="rId9" cstate="print"/>
              <a:stretch>
                <a:fillRect/>
              </a:stretch>
            </a:blipFill>
          </p:spPr>
          <p:txBody>
            <a:bodyPr wrap="square" lIns="0" tIns="0" rIns="0" bIns="0" rtlCol="0"/>
            <a:lstStyle/>
            <a:p>
              <a:endParaRPr/>
            </a:p>
          </p:txBody>
        </p:sp>
        <p:sp>
          <p:nvSpPr>
            <p:cNvPr id="28" name="object 12"/>
            <p:cNvSpPr/>
            <p:nvPr/>
          </p:nvSpPr>
          <p:spPr>
            <a:xfrm>
              <a:off x="10156349" y="5635531"/>
              <a:ext cx="2848449" cy="2082799"/>
            </a:xfrm>
            <a:prstGeom prst="rect">
              <a:avLst/>
            </a:prstGeom>
            <a:blipFill>
              <a:blip r:embed="rId10" cstate="print"/>
              <a:stretch>
                <a:fillRect/>
              </a:stretch>
            </a:blipFill>
          </p:spPr>
          <p:txBody>
            <a:bodyPr wrap="square" lIns="0" tIns="0" rIns="0" bIns="0" rtlCol="0"/>
            <a:lstStyle/>
            <a:p>
              <a:endParaRPr/>
            </a:p>
          </p:txBody>
        </p:sp>
        <p:sp>
          <p:nvSpPr>
            <p:cNvPr id="29" name="object 13"/>
            <p:cNvSpPr/>
            <p:nvPr/>
          </p:nvSpPr>
          <p:spPr>
            <a:xfrm>
              <a:off x="10248900" y="5727700"/>
              <a:ext cx="2692400" cy="1790700"/>
            </a:xfrm>
            <a:prstGeom prst="rect">
              <a:avLst/>
            </a:prstGeom>
            <a:blipFill>
              <a:blip r:embed="rId11" cstate="print"/>
              <a:stretch>
                <a:fillRect/>
              </a:stretch>
            </a:blipFill>
          </p:spPr>
          <p:txBody>
            <a:bodyPr wrap="square" lIns="0" tIns="0" rIns="0" bIns="0" rtlCol="0"/>
            <a:lstStyle/>
            <a:p>
              <a:endParaRPr/>
            </a:p>
          </p:txBody>
        </p:sp>
        <p:sp>
          <p:nvSpPr>
            <p:cNvPr id="30" name="object 14"/>
            <p:cNvSpPr/>
            <p:nvPr/>
          </p:nvSpPr>
          <p:spPr>
            <a:xfrm>
              <a:off x="10248900" y="5727700"/>
              <a:ext cx="2692400" cy="1790700"/>
            </a:xfrm>
            <a:custGeom>
              <a:avLst/>
              <a:gdLst/>
              <a:ahLst/>
              <a:cxnLst/>
              <a:rect l="l" t="t" r="r" b="b"/>
              <a:pathLst>
                <a:path w="2692400" h="1790700">
                  <a:moveTo>
                    <a:pt x="0" y="0"/>
                  </a:moveTo>
                  <a:lnTo>
                    <a:pt x="2692400" y="0"/>
                  </a:lnTo>
                  <a:lnTo>
                    <a:pt x="2692400" y="1790700"/>
                  </a:lnTo>
                  <a:lnTo>
                    <a:pt x="0" y="1790700"/>
                  </a:lnTo>
                  <a:lnTo>
                    <a:pt x="0" y="0"/>
                  </a:lnTo>
                  <a:close/>
                </a:path>
              </a:pathLst>
            </a:custGeom>
            <a:ln w="38100">
              <a:solidFill>
                <a:srgbClr val="797979"/>
              </a:solidFill>
            </a:ln>
          </p:spPr>
          <p:txBody>
            <a:bodyPr wrap="square" lIns="0" tIns="0" rIns="0" bIns="0" rtlCol="0"/>
            <a:lstStyle/>
            <a:p>
              <a:endParaRPr/>
            </a:p>
          </p:txBody>
        </p:sp>
      </p:grpSp>
    </p:spTree>
    <p:extLst>
      <p:ext uri="{BB962C8B-B14F-4D97-AF65-F5344CB8AC3E}">
        <p14:creationId xmlns:p14="http://schemas.microsoft.com/office/powerpoint/2010/main" val="14934906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1"/>
          <p:cNvSpPr txBox="1">
            <a:spLocks/>
          </p:cNvSpPr>
          <p:nvPr/>
        </p:nvSpPr>
        <p:spPr>
          <a:xfrm>
            <a:off x="3920226" y="3890578"/>
            <a:ext cx="7715481" cy="818614"/>
          </a:xfrm>
          <a:prstGeom prst="rect">
            <a:avLst/>
          </a:prstGeom>
        </p:spPr>
        <p:txBody>
          <a:bodyPr vert="horz" wrap="square" lIns="0" tIns="18217" rIns="0" bIns="0" rtlCol="0" anchor="ctr">
            <a:spAutoFit/>
          </a:bodyPr>
          <a:lstStyle>
            <a:lvl1pPr algn="ctr" defTabSz="730907" rtl="0" eaLnBrk="1" latinLnBrk="0" hangingPunct="1">
              <a:spcBef>
                <a:spcPct val="0"/>
              </a:spcBef>
              <a:buNone/>
              <a:defRPr sz="7000" kern="1200">
                <a:solidFill>
                  <a:schemeClr val="tx1"/>
                </a:solidFill>
                <a:latin typeface="+mj-lt"/>
                <a:ea typeface="+mj-ea"/>
                <a:cs typeface="+mj-cs"/>
              </a:defRPr>
            </a:lvl1pPr>
          </a:lstStyle>
          <a:p>
            <a:pPr marL="18217">
              <a:spcBef>
                <a:spcPts val="144"/>
              </a:spcBef>
              <a:tabLst>
                <a:tab pos="4121803" algn="l"/>
              </a:tabLst>
            </a:pPr>
            <a:r>
              <a:rPr lang="en-US" sz="5200" spc="-6" dirty="0">
                <a:solidFill>
                  <a:srgbClr val="17375E"/>
                </a:solidFill>
              </a:rPr>
              <a:t>IV.</a:t>
            </a:r>
            <a:r>
              <a:rPr lang="en-US" sz="5200" spc="6" dirty="0">
                <a:solidFill>
                  <a:srgbClr val="17375E"/>
                </a:solidFill>
              </a:rPr>
              <a:t> </a:t>
            </a:r>
            <a:r>
              <a:rPr lang="en-US" sz="5200" spc="-6" dirty="0">
                <a:solidFill>
                  <a:srgbClr val="17375E"/>
                </a:solidFill>
              </a:rPr>
              <a:t>Foundations of Big Data</a:t>
            </a:r>
            <a:endParaRPr lang="en-US" sz="5200" dirty="0">
              <a:solidFill>
                <a:srgbClr val="17375E"/>
              </a:solidFill>
            </a:endParaRPr>
          </a:p>
        </p:txBody>
      </p:sp>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2690059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
        <p:nvSpPr>
          <p:cNvPr id="2" name="Title 1"/>
          <p:cNvSpPr>
            <a:spLocks noGrp="1"/>
          </p:cNvSpPr>
          <p:nvPr>
            <p:ph type="title"/>
          </p:nvPr>
        </p:nvSpPr>
        <p:spPr>
          <a:xfrm>
            <a:off x="777240" y="-152400"/>
            <a:ext cx="13990320" cy="1676400"/>
          </a:xfrm>
        </p:spPr>
        <p:txBody>
          <a:bodyPr/>
          <a:lstStyle/>
          <a:p>
            <a:r>
              <a:rPr lang="en-US" dirty="0">
                <a:solidFill>
                  <a:srgbClr val="17375E"/>
                </a:solidFill>
              </a:rPr>
              <a:t>Agenda</a:t>
            </a:r>
          </a:p>
        </p:txBody>
      </p:sp>
      <p:sp>
        <p:nvSpPr>
          <p:cNvPr id="3" name="Content Placeholder 2"/>
          <p:cNvSpPr>
            <a:spLocks noGrp="1"/>
          </p:cNvSpPr>
          <p:nvPr>
            <p:ph idx="1"/>
          </p:nvPr>
        </p:nvSpPr>
        <p:spPr>
          <a:xfrm>
            <a:off x="777240" y="1295400"/>
            <a:ext cx="13990320" cy="8458200"/>
          </a:xfrm>
        </p:spPr>
        <p:txBody>
          <a:bodyPr>
            <a:normAutofit fontScale="62500" lnSpcReduction="20000"/>
          </a:bodyPr>
          <a:lstStyle/>
          <a:p>
            <a:pPr marL="0" indent="0">
              <a:buNone/>
            </a:pPr>
            <a:r>
              <a:rPr lang="en-US" dirty="0">
                <a:solidFill>
                  <a:schemeClr val="tx2">
                    <a:lumMod val="75000"/>
                  </a:schemeClr>
                </a:solidFill>
              </a:rPr>
              <a:t>Concepts and Terminology</a:t>
            </a:r>
          </a:p>
          <a:p>
            <a:r>
              <a:rPr lang="en-US" dirty="0">
                <a:solidFill>
                  <a:schemeClr val="tx2">
                    <a:lumMod val="75000"/>
                  </a:schemeClr>
                </a:solidFill>
              </a:rPr>
              <a:t>Datasets</a:t>
            </a:r>
          </a:p>
          <a:p>
            <a:r>
              <a:rPr lang="en-US" dirty="0">
                <a:solidFill>
                  <a:schemeClr val="tx2">
                    <a:lumMod val="75000"/>
                  </a:schemeClr>
                </a:solidFill>
              </a:rPr>
              <a:t>Data Analysis</a:t>
            </a:r>
          </a:p>
          <a:p>
            <a:r>
              <a:rPr lang="en-US" dirty="0">
                <a:solidFill>
                  <a:schemeClr val="tx2">
                    <a:lumMod val="75000"/>
                  </a:schemeClr>
                </a:solidFill>
              </a:rPr>
              <a:t>Types of Data Analytics</a:t>
            </a:r>
          </a:p>
          <a:p>
            <a:pPr lvl="1"/>
            <a:r>
              <a:rPr lang="en-US" dirty="0">
                <a:solidFill>
                  <a:schemeClr val="tx2">
                    <a:lumMod val="75000"/>
                  </a:schemeClr>
                </a:solidFill>
              </a:rPr>
              <a:t>Descriptive Analytics, Diagnostic Analytics, Predictive Analytics, Prescriptive Analytics</a:t>
            </a:r>
          </a:p>
          <a:p>
            <a:r>
              <a:rPr lang="en-US" dirty="0">
                <a:solidFill>
                  <a:schemeClr val="tx2">
                    <a:lumMod val="75000"/>
                  </a:schemeClr>
                </a:solidFill>
              </a:rPr>
              <a:t>Business Intelligence (BI)</a:t>
            </a:r>
          </a:p>
          <a:p>
            <a:r>
              <a:rPr lang="en-US" dirty="0">
                <a:solidFill>
                  <a:schemeClr val="tx2">
                    <a:lumMod val="75000"/>
                  </a:schemeClr>
                </a:solidFill>
              </a:rPr>
              <a:t>Key Performance Indicators (KPI)</a:t>
            </a:r>
          </a:p>
          <a:p>
            <a:pPr marL="0" indent="0">
              <a:buNone/>
            </a:pPr>
            <a:r>
              <a:rPr lang="en-US" dirty="0">
                <a:solidFill>
                  <a:schemeClr val="tx2">
                    <a:lumMod val="75000"/>
                  </a:schemeClr>
                </a:solidFill>
              </a:rPr>
              <a:t>Big Data Characteristics</a:t>
            </a:r>
          </a:p>
          <a:p>
            <a:r>
              <a:rPr lang="en-US" dirty="0">
                <a:solidFill>
                  <a:schemeClr val="tx2">
                    <a:lumMod val="75000"/>
                  </a:schemeClr>
                </a:solidFill>
              </a:rPr>
              <a:t>Volume, Velocity, Variety, Veracity, Value</a:t>
            </a:r>
          </a:p>
          <a:p>
            <a:pPr marL="0" indent="0">
              <a:buNone/>
            </a:pPr>
            <a:r>
              <a:rPr lang="en-US" dirty="0">
                <a:solidFill>
                  <a:schemeClr val="tx2">
                    <a:lumMod val="75000"/>
                  </a:schemeClr>
                </a:solidFill>
              </a:rPr>
              <a:t>Different Types of Data</a:t>
            </a:r>
          </a:p>
          <a:p>
            <a:r>
              <a:rPr lang="en-US" dirty="0">
                <a:solidFill>
                  <a:schemeClr val="tx2">
                    <a:lumMod val="75000"/>
                  </a:schemeClr>
                </a:solidFill>
              </a:rPr>
              <a:t>Structured Data</a:t>
            </a:r>
          </a:p>
          <a:p>
            <a:r>
              <a:rPr lang="en-US" dirty="0">
                <a:solidFill>
                  <a:schemeClr val="tx2">
                    <a:lumMod val="75000"/>
                  </a:schemeClr>
                </a:solidFill>
              </a:rPr>
              <a:t>Unstructured Data</a:t>
            </a:r>
          </a:p>
          <a:p>
            <a:r>
              <a:rPr lang="en-US" dirty="0">
                <a:solidFill>
                  <a:schemeClr val="tx2">
                    <a:lumMod val="75000"/>
                  </a:schemeClr>
                </a:solidFill>
              </a:rPr>
              <a:t>Semi-structured Data</a:t>
            </a:r>
          </a:p>
          <a:p>
            <a:r>
              <a:rPr lang="en-US" dirty="0">
                <a:solidFill>
                  <a:schemeClr val="tx2">
                    <a:lumMod val="75000"/>
                  </a:schemeClr>
                </a:solidFill>
              </a:rPr>
              <a:t>Metadata</a:t>
            </a:r>
          </a:p>
          <a:p>
            <a:pPr marL="0" indent="0">
              <a:buNone/>
            </a:pPr>
            <a:r>
              <a:rPr lang="en-US" dirty="0">
                <a:solidFill>
                  <a:schemeClr val="tx2">
                    <a:lumMod val="75000"/>
                  </a:schemeClr>
                </a:solidFill>
              </a:rPr>
              <a:t>Lab</a:t>
            </a:r>
          </a:p>
        </p:txBody>
      </p:sp>
    </p:spTree>
    <p:extLst>
      <p:ext uri="{BB962C8B-B14F-4D97-AF65-F5344CB8AC3E}">
        <p14:creationId xmlns:p14="http://schemas.microsoft.com/office/powerpoint/2010/main" val="180729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a:solidFill>
                  <a:srgbClr val="17375E"/>
                </a:solidFill>
              </a:rPr>
              <a:t>Concepts and Terminology</a:t>
            </a:r>
            <a:endParaRPr lang="en-US" dirty="0"/>
          </a:p>
        </p:txBody>
      </p:sp>
      <p:sp>
        <p:nvSpPr>
          <p:cNvPr id="3" name="Content Placeholder 2"/>
          <p:cNvSpPr>
            <a:spLocks noGrp="1"/>
          </p:cNvSpPr>
          <p:nvPr>
            <p:ph idx="1"/>
          </p:nvPr>
        </p:nvSpPr>
        <p:spPr>
          <a:xfrm>
            <a:off x="777240" y="1752600"/>
            <a:ext cx="13990320" cy="8092430"/>
          </a:xfrm>
        </p:spPr>
        <p:txBody>
          <a:bodyPr>
            <a:normAutofit fontScale="55000" lnSpcReduction="20000"/>
          </a:bodyPr>
          <a:lstStyle/>
          <a:p>
            <a:pPr marL="0" indent="0">
              <a:buNone/>
            </a:pPr>
            <a:r>
              <a:rPr lang="en-US" dirty="0">
                <a:solidFill>
                  <a:srgbClr val="17375E"/>
                </a:solidFill>
              </a:rPr>
              <a:t>Data Analysis</a:t>
            </a:r>
          </a:p>
          <a:p>
            <a:r>
              <a:rPr lang="en-US" dirty="0">
                <a:solidFill>
                  <a:srgbClr val="17375E"/>
                </a:solidFill>
              </a:rPr>
              <a:t>Data analysis is the process of examining data to find facts, relationships, patterns, insights and/or trends. The overall goal of data analysis is to support better decision making.</a:t>
            </a:r>
          </a:p>
          <a:p>
            <a:pPr marL="0" indent="0">
              <a:buNone/>
            </a:pPr>
            <a:r>
              <a:rPr lang="en-US" dirty="0">
                <a:solidFill>
                  <a:srgbClr val="17375E"/>
                </a:solidFill>
              </a:rPr>
              <a:t>Data Analytics</a:t>
            </a:r>
          </a:p>
          <a:p>
            <a:r>
              <a:rPr lang="en-US" dirty="0">
                <a:solidFill>
                  <a:srgbClr val="17375E"/>
                </a:solidFill>
              </a:rPr>
              <a:t>Data analytics is a discipline that includes the management of the complete data lifecycle, which encompasses collecting, cleansing, organizing, storing, analyzing and governing data.</a:t>
            </a:r>
          </a:p>
          <a:p>
            <a:pPr marL="0" indent="0">
              <a:buNone/>
            </a:pPr>
            <a:r>
              <a:rPr lang="en-US" dirty="0">
                <a:solidFill>
                  <a:srgbClr val="17375E"/>
                </a:solidFill>
              </a:rPr>
              <a:t>Big Data Analytics </a:t>
            </a:r>
          </a:p>
          <a:p>
            <a:r>
              <a:rPr lang="en-US" dirty="0">
                <a:solidFill>
                  <a:srgbClr val="17375E"/>
                </a:solidFill>
              </a:rPr>
              <a:t>The lifecycle generally involves identifying, procuring, preparing and analyzing large amounts of raw, unstructured data to extract meaningful information that can serve as an input for identifying patterns, enriching existing enterprise data and performing large-scale searches.</a:t>
            </a:r>
          </a:p>
          <a:p>
            <a:pPr marL="0" indent="0">
              <a:buNone/>
            </a:pPr>
            <a:r>
              <a:rPr lang="en-US" dirty="0">
                <a:solidFill>
                  <a:srgbClr val="17375E"/>
                </a:solidFill>
              </a:rPr>
              <a:t>Data analytics enable data-driven decision-making with scientific backing so that decisions can be based on factual data and not simply on past experience or intuition alone.</a:t>
            </a:r>
          </a:p>
          <a:p>
            <a:r>
              <a:rPr lang="en-US" dirty="0">
                <a:solidFill>
                  <a:srgbClr val="17375E"/>
                </a:solidFill>
              </a:rPr>
              <a:t>descriptive analytics</a:t>
            </a:r>
          </a:p>
          <a:p>
            <a:r>
              <a:rPr lang="en-US" dirty="0">
                <a:solidFill>
                  <a:srgbClr val="17375E"/>
                </a:solidFill>
              </a:rPr>
              <a:t>diagnostic analytics</a:t>
            </a:r>
          </a:p>
          <a:p>
            <a:r>
              <a:rPr lang="en-US" dirty="0">
                <a:solidFill>
                  <a:srgbClr val="17375E"/>
                </a:solidFill>
              </a:rPr>
              <a:t>predictive analytics</a:t>
            </a:r>
          </a:p>
          <a:p>
            <a:r>
              <a:rPr lang="en-US" dirty="0">
                <a:solidFill>
                  <a:srgbClr val="17375E"/>
                </a:solidFill>
              </a:rPr>
              <a:t>prescriptive analytics</a:t>
            </a: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1282496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a:solidFill>
                  <a:srgbClr val="17375E"/>
                </a:solidFill>
              </a:rPr>
              <a:t>Concepts and Terminology</a:t>
            </a: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pic>
        <p:nvPicPr>
          <p:cNvPr id="7" name="Picture 6"/>
          <p:cNvPicPr>
            <a:picLocks noChangeAspect="1"/>
          </p:cNvPicPr>
          <p:nvPr/>
        </p:nvPicPr>
        <p:blipFill rotWithShape="1">
          <a:blip r:embed="rId3"/>
          <a:srcRect l="9151" t="22353" r="23202"/>
          <a:stretch/>
        </p:blipFill>
        <p:spPr>
          <a:xfrm>
            <a:off x="2819400" y="2286000"/>
            <a:ext cx="9753600" cy="6997148"/>
          </a:xfrm>
          <a:prstGeom prst="rect">
            <a:avLst/>
          </a:prstGeom>
        </p:spPr>
      </p:pic>
      <p:sp>
        <p:nvSpPr>
          <p:cNvPr id="3" name="Content Placeholder 2"/>
          <p:cNvSpPr>
            <a:spLocks noGrp="1"/>
          </p:cNvSpPr>
          <p:nvPr>
            <p:ph idx="1"/>
          </p:nvPr>
        </p:nvSpPr>
        <p:spPr>
          <a:xfrm>
            <a:off x="762000" y="1508770"/>
            <a:ext cx="13990320" cy="853430"/>
          </a:xfrm>
        </p:spPr>
        <p:txBody>
          <a:bodyPr>
            <a:noAutofit/>
          </a:bodyPr>
          <a:lstStyle/>
          <a:p>
            <a:pPr marL="0" indent="0">
              <a:buNone/>
            </a:pPr>
            <a:r>
              <a:rPr lang="en-US" sz="2800" dirty="0">
                <a:solidFill>
                  <a:srgbClr val="17375E"/>
                </a:solidFill>
              </a:rPr>
              <a:t>Descriptive Analytics</a:t>
            </a:r>
          </a:p>
          <a:p>
            <a:r>
              <a:rPr lang="en-US" sz="2800" dirty="0">
                <a:solidFill>
                  <a:srgbClr val="17375E"/>
                </a:solidFill>
              </a:rPr>
              <a:t>Descriptive analytics are carried out to answer questions about events that have already occurred.</a:t>
            </a:r>
          </a:p>
        </p:txBody>
      </p:sp>
      <p:cxnSp>
        <p:nvCxnSpPr>
          <p:cNvPr id="5" name="Straight Connector 4"/>
          <p:cNvCxnSpPr/>
          <p:nvPr/>
        </p:nvCxnSpPr>
        <p:spPr>
          <a:xfrm>
            <a:off x="228600" y="95250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1518001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a:solidFill>
                  <a:srgbClr val="17375E"/>
                </a:solidFill>
              </a:rPr>
              <a:t>Concepts and Terminology</a:t>
            </a: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cxnSp>
        <p:nvCxnSpPr>
          <p:cNvPr id="5" name="Straight Connector 4"/>
          <p:cNvCxnSpPr/>
          <p:nvPr/>
        </p:nvCxnSpPr>
        <p:spPr>
          <a:xfrm>
            <a:off x="228600" y="95250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rotWithShape="1">
          <a:blip r:embed="rId3"/>
          <a:srcRect l="9804" t="13464" r="23530" b="28759"/>
          <a:stretch/>
        </p:blipFill>
        <p:spPr>
          <a:xfrm>
            <a:off x="3048000" y="3657600"/>
            <a:ext cx="10363200" cy="5613400"/>
          </a:xfrm>
          <a:prstGeom prst="rect">
            <a:avLst/>
          </a:prstGeom>
        </p:spPr>
      </p:pic>
      <p:sp>
        <p:nvSpPr>
          <p:cNvPr id="3" name="Content Placeholder 2"/>
          <p:cNvSpPr>
            <a:spLocks noGrp="1"/>
          </p:cNvSpPr>
          <p:nvPr>
            <p:ph idx="1"/>
          </p:nvPr>
        </p:nvSpPr>
        <p:spPr>
          <a:xfrm>
            <a:off x="762000" y="1508770"/>
            <a:ext cx="13990320" cy="853430"/>
          </a:xfrm>
        </p:spPr>
        <p:txBody>
          <a:bodyPr>
            <a:noAutofit/>
          </a:bodyPr>
          <a:lstStyle/>
          <a:p>
            <a:pPr marL="0" indent="0">
              <a:buNone/>
            </a:pPr>
            <a:r>
              <a:rPr lang="en-US" sz="2800" dirty="0">
                <a:solidFill>
                  <a:srgbClr val="17375E"/>
                </a:solidFill>
              </a:rPr>
              <a:t>Diagnostic Analytics</a:t>
            </a:r>
          </a:p>
          <a:p>
            <a:r>
              <a:rPr lang="en-US" sz="2800" dirty="0">
                <a:solidFill>
                  <a:srgbClr val="17375E"/>
                </a:solidFill>
              </a:rPr>
              <a:t>Diagnostic analytics aim to determine the cause of a phenomenon that occurred in the past using questions that focus on the reason behind the event.</a:t>
            </a:r>
          </a:p>
          <a:p>
            <a:r>
              <a:rPr lang="en-US" sz="2800" dirty="0">
                <a:solidFill>
                  <a:srgbClr val="17375E"/>
                </a:solidFill>
              </a:rPr>
              <a:t>The goal of this type of analytics is to determine what information is related to the phenomenon in order to enable answering questions that seek to determine why something has occurred.</a:t>
            </a:r>
          </a:p>
        </p:txBody>
      </p:sp>
      <p:sp>
        <p:nvSpPr>
          <p:cNvPr id="9" name="Rectangle 8"/>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3690494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a:solidFill>
                  <a:srgbClr val="17375E"/>
                </a:solidFill>
              </a:rPr>
              <a:t>Concepts and Terminology</a:t>
            </a: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
        <p:nvSpPr>
          <p:cNvPr id="3" name="Content Placeholder 2"/>
          <p:cNvSpPr>
            <a:spLocks noGrp="1"/>
          </p:cNvSpPr>
          <p:nvPr>
            <p:ph idx="1"/>
          </p:nvPr>
        </p:nvSpPr>
        <p:spPr>
          <a:xfrm>
            <a:off x="762000" y="1508770"/>
            <a:ext cx="13990320" cy="853430"/>
          </a:xfrm>
        </p:spPr>
        <p:txBody>
          <a:bodyPr>
            <a:noAutofit/>
          </a:bodyPr>
          <a:lstStyle/>
          <a:p>
            <a:pPr marL="0" indent="0">
              <a:buNone/>
            </a:pPr>
            <a:r>
              <a:rPr lang="en-US" sz="2800" dirty="0">
                <a:solidFill>
                  <a:srgbClr val="17375E"/>
                </a:solidFill>
              </a:rPr>
              <a:t>Predictive Analytics</a:t>
            </a:r>
          </a:p>
          <a:p>
            <a:r>
              <a:rPr lang="en-US" sz="2800" dirty="0">
                <a:solidFill>
                  <a:srgbClr val="17375E"/>
                </a:solidFill>
              </a:rPr>
              <a:t>Predictive analytics are carried out in an attempt to determine the outcome of an event that might occur in the future. Information is enhanced with meaning to generate knowledge that conveys how that information is related.</a:t>
            </a:r>
          </a:p>
        </p:txBody>
      </p:sp>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rotWithShape="1">
          <a:blip r:embed="rId3"/>
          <a:srcRect l="10948" t="21569" r="24837" b="22484"/>
          <a:stretch/>
        </p:blipFill>
        <p:spPr>
          <a:xfrm>
            <a:off x="2971800" y="3581400"/>
            <a:ext cx="9982200" cy="5435600"/>
          </a:xfrm>
          <a:prstGeom prst="rect">
            <a:avLst/>
          </a:prstGeom>
        </p:spPr>
      </p:pic>
      <p:sp>
        <p:nvSpPr>
          <p:cNvPr id="9" name="Rectangle 8"/>
          <p:cNvSpPr/>
          <p:nvPr/>
        </p:nvSpPr>
        <p:spPr>
          <a:xfrm>
            <a:off x="1371600" y="89878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321521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a:spLocks noGrp="1"/>
          </p:cNvSpPr>
          <p:nvPr>
            <p:ph type="title"/>
          </p:nvPr>
        </p:nvSpPr>
        <p:spPr>
          <a:xfrm>
            <a:off x="2826359" y="228600"/>
            <a:ext cx="9927475" cy="1095590"/>
          </a:xfrm>
          <a:prstGeom prst="rect">
            <a:avLst/>
          </a:prstGeom>
        </p:spPr>
        <p:txBody>
          <a:bodyPr vert="horz" wrap="square" lIns="0" tIns="18194" rIns="0" bIns="0" rtlCol="0">
            <a:spAutoFit/>
          </a:bodyPr>
          <a:lstStyle/>
          <a:p>
            <a:pPr marL="18194">
              <a:spcBef>
                <a:spcPts val="144"/>
              </a:spcBef>
              <a:tabLst>
                <a:tab pos="4860477" algn="l"/>
              </a:tabLst>
            </a:pPr>
            <a:r>
              <a:rPr spc="-6" dirty="0">
                <a:solidFill>
                  <a:srgbClr val="17375E"/>
                </a:solidFill>
              </a:rPr>
              <a:t>Introduction	(your</a:t>
            </a:r>
            <a:r>
              <a:rPr spc="-93" dirty="0">
                <a:solidFill>
                  <a:srgbClr val="17375E"/>
                </a:solidFill>
              </a:rPr>
              <a:t> </a:t>
            </a:r>
            <a:r>
              <a:rPr spc="-6" dirty="0">
                <a:solidFill>
                  <a:srgbClr val="17375E"/>
                </a:solidFill>
              </a:rPr>
              <a:t>turn!)</a:t>
            </a:r>
          </a:p>
        </p:txBody>
      </p:sp>
      <p:sp>
        <p:nvSpPr>
          <p:cNvPr id="14" name="object 14"/>
          <p:cNvSpPr txBox="1"/>
          <p:nvPr/>
        </p:nvSpPr>
        <p:spPr>
          <a:xfrm>
            <a:off x="1066800" y="972686"/>
            <a:ext cx="13195300" cy="6494914"/>
          </a:xfrm>
          <a:prstGeom prst="rect">
            <a:avLst/>
          </a:prstGeom>
        </p:spPr>
        <p:txBody>
          <a:bodyPr vert="horz" wrap="square" lIns="0" tIns="76410" rIns="0" bIns="0" rtlCol="0">
            <a:noAutofit/>
          </a:bodyPr>
          <a:lstStyle/>
          <a:p>
            <a:pPr marL="509422" marR="7294" indent="-491235" defTabSz="654978">
              <a:spcBef>
                <a:spcPts val="603"/>
              </a:spcBef>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spc="-6" dirty="0">
                <a:solidFill>
                  <a:srgbClr val="17375E"/>
                </a:solidFill>
                <a:cs typeface="Tahoma"/>
              </a:rPr>
              <a:t>Name</a:t>
            </a:r>
            <a:endParaRPr sz="3600" dirty="0">
              <a:solidFill>
                <a:srgbClr val="17375E"/>
              </a:solidFill>
              <a:cs typeface="Tahoma"/>
            </a:endParaRPr>
          </a:p>
          <a:p>
            <a:pPr defTabSz="654978">
              <a:spcBef>
                <a:spcPts val="29"/>
              </a:spcBef>
              <a:buClr>
                <a:srgbClr val="006600"/>
              </a:buClr>
              <a:buFont typeface="Times New Roman"/>
              <a:buChar char="▪"/>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spc="-6" dirty="0">
                <a:solidFill>
                  <a:srgbClr val="17375E"/>
                </a:solidFill>
                <a:cs typeface="Tahoma"/>
              </a:rPr>
              <a:t>Academic</a:t>
            </a:r>
            <a:r>
              <a:rPr sz="3600" spc="-93" dirty="0">
                <a:solidFill>
                  <a:srgbClr val="17375E"/>
                </a:solidFill>
                <a:cs typeface="Tahoma"/>
              </a:rPr>
              <a:t> </a:t>
            </a:r>
            <a:r>
              <a:rPr sz="3600" spc="-6" dirty="0">
                <a:solidFill>
                  <a:srgbClr val="17375E"/>
                </a:solidFill>
                <a:cs typeface="Tahoma"/>
              </a:rPr>
              <a:t>background</a:t>
            </a:r>
            <a:endParaRPr sz="3600" dirty="0">
              <a:solidFill>
                <a:srgbClr val="17375E"/>
              </a:solidFill>
              <a:cs typeface="Tahoma"/>
            </a:endParaRPr>
          </a:p>
          <a:p>
            <a:pPr defTabSz="654978">
              <a:spcBef>
                <a:spcPts val="29"/>
              </a:spcBef>
              <a:buClr>
                <a:srgbClr val="006600"/>
              </a:buClr>
              <a:buFont typeface="Times New Roman"/>
              <a:buChar char="▪"/>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dirty="0">
                <a:solidFill>
                  <a:srgbClr val="17375E"/>
                </a:solidFill>
                <a:cs typeface="Tahoma"/>
              </a:rPr>
              <a:t>Work</a:t>
            </a:r>
            <a:r>
              <a:rPr sz="3600" spc="-115" dirty="0">
                <a:solidFill>
                  <a:srgbClr val="17375E"/>
                </a:solidFill>
                <a:cs typeface="Tahoma"/>
              </a:rPr>
              <a:t> </a:t>
            </a:r>
            <a:r>
              <a:rPr sz="3600" spc="-6" dirty="0">
                <a:solidFill>
                  <a:srgbClr val="17375E"/>
                </a:solidFill>
                <a:cs typeface="Tahoma"/>
              </a:rPr>
              <a:t>experience</a:t>
            </a:r>
            <a:endParaRPr sz="3600" dirty="0">
              <a:solidFill>
                <a:srgbClr val="17375E"/>
              </a:solidFill>
              <a:cs typeface="Tahoma"/>
            </a:endParaRPr>
          </a:p>
          <a:p>
            <a:pPr defTabSz="654978">
              <a:spcBef>
                <a:spcPts val="29"/>
              </a:spcBef>
              <a:buClr>
                <a:srgbClr val="006600"/>
              </a:buClr>
              <a:buFont typeface="Times New Roman"/>
              <a:buChar char="▪"/>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spc="-6" dirty="0">
                <a:solidFill>
                  <a:srgbClr val="17375E"/>
                </a:solidFill>
                <a:cs typeface="Tahoma"/>
              </a:rPr>
              <a:t>What </a:t>
            </a:r>
            <a:r>
              <a:rPr sz="3600" dirty="0">
                <a:solidFill>
                  <a:srgbClr val="17375E"/>
                </a:solidFill>
                <a:cs typeface="Tahoma"/>
              </a:rPr>
              <a:t>are </a:t>
            </a:r>
            <a:r>
              <a:rPr sz="3600" spc="-6" dirty="0">
                <a:solidFill>
                  <a:srgbClr val="17375E"/>
                </a:solidFill>
                <a:cs typeface="Tahoma"/>
              </a:rPr>
              <a:t>your goals </a:t>
            </a:r>
            <a:r>
              <a:rPr sz="3600" dirty="0">
                <a:solidFill>
                  <a:srgbClr val="17375E"/>
                </a:solidFill>
                <a:cs typeface="Tahoma"/>
              </a:rPr>
              <a:t>for </a:t>
            </a:r>
            <a:r>
              <a:rPr sz="3600" spc="-6" dirty="0">
                <a:solidFill>
                  <a:srgbClr val="17375E"/>
                </a:solidFill>
                <a:cs typeface="Tahoma"/>
              </a:rPr>
              <a:t>this</a:t>
            </a:r>
            <a:r>
              <a:rPr sz="3600" spc="-37" dirty="0">
                <a:solidFill>
                  <a:srgbClr val="17375E"/>
                </a:solidFill>
                <a:cs typeface="Tahoma"/>
              </a:rPr>
              <a:t> </a:t>
            </a:r>
            <a:r>
              <a:rPr sz="3600" spc="-6" dirty="0">
                <a:solidFill>
                  <a:srgbClr val="17375E"/>
                </a:solidFill>
                <a:cs typeface="Tahoma"/>
              </a:rPr>
              <a:t>class?</a:t>
            </a:r>
            <a:endParaRPr sz="3600" dirty="0">
              <a:solidFill>
                <a:srgbClr val="17375E"/>
              </a:solidFill>
              <a:cs typeface="Tahoma"/>
            </a:endParaRPr>
          </a:p>
          <a:p>
            <a:pPr defTabSz="654978">
              <a:spcBef>
                <a:spcPts val="50"/>
              </a:spcBef>
              <a:buClr>
                <a:srgbClr val="006600"/>
              </a:buClr>
              <a:buFont typeface="Times New Roman"/>
              <a:buChar char="▪"/>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dirty="0">
                <a:solidFill>
                  <a:srgbClr val="17375E"/>
                </a:solidFill>
                <a:cs typeface="Tahoma"/>
              </a:rPr>
              <a:t>How </a:t>
            </a:r>
            <a:r>
              <a:rPr sz="3600" spc="-6" dirty="0">
                <a:solidFill>
                  <a:srgbClr val="17375E"/>
                </a:solidFill>
                <a:cs typeface="Tahoma"/>
              </a:rPr>
              <a:t>do your experiences shape these</a:t>
            </a:r>
            <a:r>
              <a:rPr sz="3600" spc="6" dirty="0">
                <a:solidFill>
                  <a:srgbClr val="17375E"/>
                </a:solidFill>
                <a:cs typeface="Tahoma"/>
              </a:rPr>
              <a:t> </a:t>
            </a:r>
            <a:r>
              <a:rPr sz="3600" spc="-6" dirty="0">
                <a:solidFill>
                  <a:srgbClr val="17375E"/>
                </a:solidFill>
                <a:cs typeface="Tahoma"/>
              </a:rPr>
              <a:t>goals</a:t>
            </a:r>
            <a:r>
              <a:rPr lang="en-US" sz="3600" spc="-6" dirty="0">
                <a:solidFill>
                  <a:srgbClr val="17375E"/>
                </a:solidFill>
                <a:cs typeface="Tahoma"/>
              </a:rPr>
              <a:t> (e.g. what interested you in this class)</a:t>
            </a:r>
            <a:r>
              <a:rPr sz="3600" spc="-6" dirty="0">
                <a:solidFill>
                  <a:srgbClr val="17375E"/>
                </a:solidFill>
                <a:cs typeface="Tahoma"/>
              </a:rPr>
              <a:t>?</a:t>
            </a:r>
            <a:endParaRPr sz="3600" dirty="0">
              <a:solidFill>
                <a:srgbClr val="17375E"/>
              </a:solidFill>
              <a:cs typeface="Tahoma"/>
            </a:endParaRPr>
          </a:p>
          <a:p>
            <a:pPr defTabSz="654978">
              <a:spcBef>
                <a:spcPts val="29"/>
              </a:spcBef>
              <a:buClr>
                <a:srgbClr val="006600"/>
              </a:buClr>
              <a:buFont typeface="Times New Roman"/>
              <a:buChar char="▪"/>
            </a:pPr>
            <a:endParaRPr sz="3600" dirty="0">
              <a:solidFill>
                <a:srgbClr val="17375E"/>
              </a:solidFill>
              <a:cs typeface="Times New Roman"/>
            </a:endParaRPr>
          </a:p>
          <a:p>
            <a:pPr marL="509422" indent="-491235" defTabSz="654978">
              <a:buFont typeface="Times New Roman"/>
              <a:buChar char="▪"/>
              <a:tabLst>
                <a:tab pos="508513" algn="l"/>
                <a:tab pos="509422" algn="l"/>
              </a:tabLst>
            </a:pPr>
            <a:r>
              <a:rPr sz="3600" spc="-6" dirty="0">
                <a:solidFill>
                  <a:srgbClr val="17375E"/>
                </a:solidFill>
                <a:cs typeface="Tahoma"/>
              </a:rPr>
              <a:t>What does "</a:t>
            </a:r>
            <a:r>
              <a:rPr lang="en-US" sz="3600" spc="-6" dirty="0">
                <a:solidFill>
                  <a:srgbClr val="17375E"/>
                </a:solidFill>
                <a:cs typeface="Tahoma"/>
              </a:rPr>
              <a:t>Big Data</a:t>
            </a:r>
            <a:r>
              <a:rPr sz="3600" spc="-6" dirty="0">
                <a:solidFill>
                  <a:srgbClr val="17375E"/>
                </a:solidFill>
                <a:cs typeface="Tahoma"/>
              </a:rPr>
              <a:t>" mean </a:t>
            </a:r>
            <a:r>
              <a:rPr sz="3600" dirty="0">
                <a:solidFill>
                  <a:srgbClr val="17375E"/>
                </a:solidFill>
                <a:cs typeface="Tahoma"/>
              </a:rPr>
              <a:t>to </a:t>
            </a:r>
            <a:r>
              <a:rPr sz="3600" spc="-6" dirty="0">
                <a:solidFill>
                  <a:srgbClr val="17375E"/>
                </a:solidFill>
                <a:cs typeface="Tahoma"/>
              </a:rPr>
              <a:t>you? (why </a:t>
            </a:r>
            <a:r>
              <a:rPr sz="3600" dirty="0">
                <a:solidFill>
                  <a:srgbClr val="17375E"/>
                </a:solidFill>
                <a:cs typeface="Tahoma"/>
              </a:rPr>
              <a:t>are </a:t>
            </a:r>
            <a:r>
              <a:rPr sz="3600" spc="-6" dirty="0">
                <a:solidFill>
                  <a:srgbClr val="17375E"/>
                </a:solidFill>
                <a:cs typeface="Tahoma"/>
              </a:rPr>
              <a:t>you</a:t>
            </a:r>
            <a:r>
              <a:rPr sz="3600" spc="37" dirty="0">
                <a:solidFill>
                  <a:srgbClr val="17375E"/>
                </a:solidFill>
                <a:cs typeface="Tahoma"/>
              </a:rPr>
              <a:t> </a:t>
            </a:r>
            <a:r>
              <a:rPr sz="3600" spc="-6" dirty="0">
                <a:solidFill>
                  <a:srgbClr val="17375E"/>
                </a:solidFill>
                <a:cs typeface="Tahoma"/>
              </a:rPr>
              <a:t>here?)</a:t>
            </a:r>
            <a:endParaRPr lang="en-US" sz="3600" spc="-6" dirty="0">
              <a:solidFill>
                <a:srgbClr val="17375E"/>
              </a:solidFill>
              <a:cs typeface="Tahoma"/>
            </a:endParaRPr>
          </a:p>
          <a:p>
            <a:pPr marL="509422" indent="-491235" defTabSz="654978">
              <a:buFont typeface="Times New Roman"/>
              <a:buChar char="▪"/>
              <a:tabLst>
                <a:tab pos="508513" algn="l"/>
                <a:tab pos="509422" algn="l"/>
              </a:tabLst>
            </a:pPr>
            <a:endParaRPr lang="en-US" sz="3600" spc="-6" dirty="0">
              <a:solidFill>
                <a:srgbClr val="17375E"/>
              </a:solidFill>
              <a:cs typeface="Tahoma"/>
            </a:endParaRPr>
          </a:p>
          <a:p>
            <a:pPr marL="509422" indent="-491235" defTabSz="654978">
              <a:buFont typeface="Times New Roman"/>
              <a:buChar char="▪"/>
              <a:tabLst>
                <a:tab pos="508513" algn="l"/>
                <a:tab pos="509422" algn="l"/>
              </a:tabLst>
            </a:pPr>
            <a:r>
              <a:rPr lang="en-US" sz="3600" spc="-6" dirty="0">
                <a:solidFill>
                  <a:srgbClr val="17375E"/>
                </a:solidFill>
                <a:cs typeface="Tahoma"/>
              </a:rPr>
              <a:t>Something “Cool/Interesting” about yourself</a:t>
            </a:r>
            <a:endParaRPr sz="3600" dirty="0">
              <a:solidFill>
                <a:srgbClr val="17375E"/>
              </a:solidFill>
              <a:cs typeface="Tahoma"/>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2594047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a:solidFill>
                  <a:srgbClr val="17375E"/>
                </a:solidFill>
              </a:rPr>
              <a:t>Concepts and Terminology</a:t>
            </a:r>
            <a:endParaRPr lang="en-US" dirty="0"/>
          </a:p>
        </p:txBody>
      </p:sp>
      <p:pic>
        <p:nvPicPr>
          <p:cNvPr id="4" name="Picture 3"/>
          <p:cNvPicPr>
            <a:picLocks noChangeAspect="1"/>
          </p:cNvPicPr>
          <p:nvPr/>
        </p:nvPicPr>
        <p:blipFill rotWithShape="1">
          <a:blip r:embed="rId2"/>
          <a:srcRect l="8986" t="10588" r="23693"/>
          <a:stretch/>
        </p:blipFill>
        <p:spPr>
          <a:xfrm>
            <a:off x="3886200" y="2971800"/>
            <a:ext cx="7251032" cy="6019060"/>
          </a:xfrm>
          <a:prstGeom prst="rect">
            <a:avLst/>
          </a:prstGeom>
        </p:spPr>
      </p:pic>
      <p:sp>
        <p:nvSpPr>
          <p:cNvPr id="3" name="Content Placeholder 2"/>
          <p:cNvSpPr>
            <a:spLocks noGrp="1"/>
          </p:cNvSpPr>
          <p:nvPr>
            <p:ph idx="1"/>
          </p:nvPr>
        </p:nvSpPr>
        <p:spPr>
          <a:xfrm>
            <a:off x="777240" y="1600200"/>
            <a:ext cx="13990320" cy="1463030"/>
          </a:xfrm>
        </p:spPr>
        <p:txBody>
          <a:bodyPr>
            <a:normAutofit fontScale="55000" lnSpcReduction="20000"/>
          </a:bodyPr>
          <a:lstStyle/>
          <a:p>
            <a:pPr marL="0" indent="0">
              <a:buNone/>
            </a:pPr>
            <a:r>
              <a:rPr lang="en-US" dirty="0">
                <a:solidFill>
                  <a:srgbClr val="17375E"/>
                </a:solidFill>
              </a:rPr>
              <a:t>Prescriptive Analytics</a:t>
            </a:r>
          </a:p>
          <a:p>
            <a:r>
              <a:rPr lang="en-US" dirty="0">
                <a:solidFill>
                  <a:srgbClr val="17375E"/>
                </a:solidFill>
              </a:rPr>
              <a:t>Prescriptive analytics build upon the results of predictive analytics by prescribing actions that should be taken (best option and why).</a:t>
            </a:r>
          </a:p>
        </p:txBody>
      </p:sp>
      <p:pic>
        <p:nvPicPr>
          <p:cNvPr id="5" name="Picture 4"/>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6012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434876"/>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
        <p:nvSpPr>
          <p:cNvPr id="8" name="Rectangle 7"/>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397923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304800"/>
            <a:ext cx="13990320" cy="1676400"/>
          </a:xfrm>
        </p:spPr>
        <p:txBody>
          <a:bodyPr/>
          <a:lstStyle/>
          <a:p>
            <a:r>
              <a:rPr lang="en-US" dirty="0">
                <a:solidFill>
                  <a:srgbClr val="17375E"/>
                </a:solidFill>
              </a:rPr>
              <a:t>Concepts and Terminology</a:t>
            </a:r>
          </a:p>
        </p:txBody>
      </p:sp>
      <p:pic>
        <p:nvPicPr>
          <p:cNvPr id="4" name="Picture 3"/>
          <p:cNvPicPr>
            <a:picLocks noChangeAspect="1"/>
          </p:cNvPicPr>
          <p:nvPr/>
        </p:nvPicPr>
        <p:blipFill rotWithShape="1">
          <a:blip r:embed="rId2"/>
          <a:srcRect l="9314" t="5882" r="24020" b="18562"/>
          <a:stretch/>
        </p:blipFill>
        <p:spPr>
          <a:xfrm>
            <a:off x="2590800" y="1676400"/>
            <a:ext cx="10363200" cy="7340600"/>
          </a:xfrm>
          <a:prstGeom prst="rect">
            <a:avLst/>
          </a:prstGeom>
        </p:spPr>
      </p:pic>
      <p:pic>
        <p:nvPicPr>
          <p:cNvPr id="5" name="Picture 4"/>
          <p:cNvPicPr>
            <a:picLocks noChangeAspect="1"/>
          </p:cNvPicPr>
          <p:nvPr/>
        </p:nvPicPr>
        <p:blipFill>
          <a:blip r:embed="rId3"/>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
        <p:nvSpPr>
          <p:cNvPr id="8" name="Rectangle 7"/>
          <p:cNvSpPr/>
          <p:nvPr/>
        </p:nvSpPr>
        <p:spPr>
          <a:xfrm>
            <a:off x="1371600" y="89878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3514569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a:solidFill>
                  <a:srgbClr val="17375E"/>
                </a:solidFill>
              </a:rPr>
              <a:t>Concepts and Terminology</a:t>
            </a:r>
            <a:endParaRPr lang="en-US" dirty="0"/>
          </a:p>
        </p:txBody>
      </p:sp>
      <p:sp>
        <p:nvSpPr>
          <p:cNvPr id="3" name="Content Placeholder 2"/>
          <p:cNvSpPr>
            <a:spLocks noGrp="1"/>
          </p:cNvSpPr>
          <p:nvPr>
            <p:ph idx="1"/>
          </p:nvPr>
        </p:nvSpPr>
        <p:spPr>
          <a:xfrm>
            <a:off x="777240" y="1447800"/>
            <a:ext cx="13990320" cy="4800601"/>
          </a:xfrm>
        </p:spPr>
        <p:txBody>
          <a:bodyPr>
            <a:normAutofit fontScale="55000" lnSpcReduction="20000"/>
          </a:bodyPr>
          <a:lstStyle/>
          <a:p>
            <a:pPr marL="0" indent="0">
              <a:buNone/>
            </a:pPr>
            <a:r>
              <a:rPr lang="en-US" dirty="0"/>
              <a:t>Key Performance Indicators (KPI)</a:t>
            </a:r>
          </a:p>
          <a:p>
            <a:r>
              <a:rPr lang="en-US" dirty="0"/>
              <a:t>A KPI is a metric that can be used to gauge success within a particular business context.</a:t>
            </a:r>
          </a:p>
          <a:p>
            <a:r>
              <a:rPr lang="en-US" dirty="0"/>
              <a:t>KPIs are linked with an enterprise’s overall strategic goals and objectives.</a:t>
            </a:r>
          </a:p>
          <a:p>
            <a:r>
              <a:rPr lang="en-US" dirty="0"/>
              <a:t>They are often used to identify business performance problems and demonstrate regulatory compliance.</a:t>
            </a:r>
          </a:p>
          <a:p>
            <a:pPr marL="0" indent="0">
              <a:buNone/>
            </a:pPr>
            <a:r>
              <a:rPr lang="en-US" dirty="0"/>
              <a:t>Business Intelligence (BI)</a:t>
            </a:r>
          </a:p>
          <a:p>
            <a:r>
              <a:rPr lang="en-US" dirty="0"/>
              <a:t>BI enables an organization to gain insight into the performance of an enterprise by analyzing data generated by its business processes and information systems. </a:t>
            </a:r>
          </a:p>
          <a:p>
            <a:r>
              <a:rPr lang="en-US" dirty="0"/>
              <a:t>The results of the analysis can be used by management to steer the business in an effort to correct detected issues or otherwise enhance organizational performance</a:t>
            </a:r>
          </a:p>
        </p:txBody>
      </p:sp>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
        <p:nvSpPr>
          <p:cNvPr id="8" name="Rectangle 7"/>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
        <p:nvSpPr>
          <p:cNvPr id="9" name="object 2"/>
          <p:cNvSpPr/>
          <p:nvPr/>
        </p:nvSpPr>
        <p:spPr>
          <a:xfrm>
            <a:off x="2667000" y="5257800"/>
            <a:ext cx="9807657" cy="3652263"/>
          </a:xfrm>
          <a:prstGeom prst="rect">
            <a:avLst/>
          </a:prstGeom>
          <a:blipFill>
            <a:blip r:embed="rId3" cstate="print"/>
            <a:stretch>
              <a:fillRect/>
            </a:stretch>
          </a:blipFill>
        </p:spPr>
        <p:txBody>
          <a:bodyPr wrap="square" lIns="0" tIns="0" rIns="0" bIns="0" rtlCol="0"/>
          <a:lstStyle/>
          <a:p>
            <a:endParaRPr kern="1200"/>
          </a:p>
        </p:txBody>
      </p:sp>
      <p:sp>
        <p:nvSpPr>
          <p:cNvPr id="4" name="Rectangle 3"/>
          <p:cNvSpPr/>
          <p:nvPr/>
        </p:nvSpPr>
        <p:spPr>
          <a:xfrm>
            <a:off x="685800" y="8839200"/>
            <a:ext cx="14706600" cy="321028"/>
          </a:xfrm>
          <a:prstGeom prst="rect">
            <a:avLst/>
          </a:prstGeom>
        </p:spPr>
        <p:txBody>
          <a:bodyPr wrap="square">
            <a:spAutoFit/>
          </a:bodyPr>
          <a:lstStyle/>
          <a:p>
            <a:pPr marL="1546225" marR="169545" indent="-1292860">
              <a:lnSpc>
                <a:spcPts val="1660"/>
              </a:lnSpc>
              <a:spcBef>
                <a:spcPts val="210"/>
              </a:spcBef>
            </a:pPr>
            <a:r>
              <a:rPr lang="en-US" sz="2000" b="1" spc="-15" dirty="0">
                <a:latin typeface="Times New Roman"/>
                <a:cs typeface="Times New Roman"/>
              </a:rPr>
              <a:t>Figure </a:t>
            </a:r>
            <a:r>
              <a:rPr lang="en-US" sz="2000" b="1" spc="-5" dirty="0">
                <a:latin typeface="Times New Roman"/>
                <a:cs typeface="Times New Roman"/>
              </a:rPr>
              <a:t>1.9 </a:t>
            </a:r>
            <a:r>
              <a:rPr lang="en-US" sz="2000" spc="-10" dirty="0">
                <a:latin typeface="Times New Roman"/>
                <a:cs typeface="Times New Roman"/>
              </a:rPr>
              <a:t>BI can </a:t>
            </a:r>
            <a:r>
              <a:rPr lang="en-US" sz="2000" spc="-5" dirty="0">
                <a:latin typeface="Times New Roman"/>
                <a:cs typeface="Times New Roman"/>
              </a:rPr>
              <a:t>be </a:t>
            </a:r>
            <a:r>
              <a:rPr lang="en-US" sz="2000" spc="-10" dirty="0">
                <a:latin typeface="Times New Roman"/>
                <a:cs typeface="Times New Roman"/>
              </a:rPr>
              <a:t>used to improve business applications, consolidate data in data  warehouses and analyze queries via </a:t>
            </a:r>
            <a:r>
              <a:rPr lang="en-US" sz="2000" spc="-5" dirty="0">
                <a:latin typeface="Times New Roman"/>
                <a:cs typeface="Times New Roman"/>
              </a:rPr>
              <a:t>a</a:t>
            </a:r>
            <a:r>
              <a:rPr lang="en-US" sz="2000" spc="100" dirty="0">
                <a:latin typeface="Times New Roman"/>
                <a:cs typeface="Times New Roman"/>
              </a:rPr>
              <a:t> </a:t>
            </a:r>
            <a:r>
              <a:rPr lang="en-US" sz="2000" spc="-10" dirty="0">
                <a:latin typeface="Times New Roman"/>
                <a:cs typeface="Times New Roman"/>
              </a:rPr>
              <a:t>dashboard.</a:t>
            </a:r>
            <a:endParaRPr lang="en-US" sz="2000" dirty="0">
              <a:latin typeface="Times New Roman"/>
              <a:cs typeface="Times New Roman"/>
            </a:endParaRPr>
          </a:p>
        </p:txBody>
      </p:sp>
    </p:spTree>
    <p:extLst>
      <p:ext uri="{BB962C8B-B14F-4D97-AF65-F5344CB8AC3E}">
        <p14:creationId xmlns:p14="http://schemas.microsoft.com/office/powerpoint/2010/main" val="1734196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a:solidFill>
                  <a:srgbClr val="17375E"/>
                </a:solidFill>
              </a:rPr>
              <a:t>Concepts and Terminology</a:t>
            </a:r>
            <a:endParaRPr lang="en-US" dirty="0"/>
          </a:p>
        </p:txBody>
      </p:sp>
      <p:pic>
        <p:nvPicPr>
          <p:cNvPr id="4" name="Picture 3"/>
          <p:cNvPicPr>
            <a:picLocks noChangeAspect="1"/>
          </p:cNvPicPr>
          <p:nvPr/>
        </p:nvPicPr>
        <p:blipFill>
          <a:blip r:embed="rId2"/>
          <a:stretch>
            <a:fillRect/>
          </a:stretch>
        </p:blipFill>
        <p:spPr>
          <a:xfrm>
            <a:off x="5918200" y="4089400"/>
            <a:ext cx="3695700" cy="1866900"/>
          </a:xfrm>
          <a:prstGeom prst="rect">
            <a:avLst/>
          </a:prstGeom>
        </p:spPr>
      </p:pic>
      <p:pic>
        <p:nvPicPr>
          <p:cNvPr id="5" name="Picture 4"/>
          <p:cNvPicPr>
            <a:picLocks noChangeAspect="1"/>
          </p:cNvPicPr>
          <p:nvPr/>
        </p:nvPicPr>
        <p:blipFill>
          <a:blip r:embed="rId2"/>
          <a:stretch>
            <a:fillRect/>
          </a:stretch>
        </p:blipFill>
        <p:spPr>
          <a:xfrm>
            <a:off x="5918200" y="4089400"/>
            <a:ext cx="3695700" cy="1866900"/>
          </a:xfrm>
          <a:prstGeom prst="rect">
            <a:avLst/>
          </a:prstGeom>
        </p:spPr>
      </p:pic>
      <p:pic>
        <p:nvPicPr>
          <p:cNvPr id="6" name="Picture 5"/>
          <p:cNvPicPr>
            <a:picLocks noChangeAspect="1"/>
          </p:cNvPicPr>
          <p:nvPr/>
        </p:nvPicPr>
        <p:blipFill>
          <a:blip r:embed="rId2"/>
          <a:stretch>
            <a:fillRect/>
          </a:stretch>
        </p:blipFill>
        <p:spPr>
          <a:xfrm>
            <a:off x="5918200" y="4089400"/>
            <a:ext cx="3695700" cy="1866900"/>
          </a:xfrm>
          <a:prstGeom prst="rect">
            <a:avLst/>
          </a:prstGeom>
        </p:spPr>
      </p:pic>
      <p:pic>
        <p:nvPicPr>
          <p:cNvPr id="7" name="Picture 6"/>
          <p:cNvPicPr>
            <a:picLocks noChangeAspect="1"/>
          </p:cNvPicPr>
          <p:nvPr/>
        </p:nvPicPr>
        <p:blipFill>
          <a:blip r:embed="rId2"/>
          <a:stretch>
            <a:fillRect/>
          </a:stretch>
        </p:blipFill>
        <p:spPr>
          <a:xfrm>
            <a:off x="5918200" y="4089400"/>
            <a:ext cx="3695700" cy="1866900"/>
          </a:xfrm>
          <a:prstGeom prst="rect">
            <a:avLst/>
          </a:prstGeom>
        </p:spPr>
      </p:pic>
      <p:pic>
        <p:nvPicPr>
          <p:cNvPr id="12" name="Picture 11"/>
          <p:cNvPicPr>
            <a:picLocks noChangeAspect="1"/>
          </p:cNvPicPr>
          <p:nvPr/>
        </p:nvPicPr>
        <p:blipFill rotWithShape="1">
          <a:blip r:embed="rId3"/>
          <a:srcRect l="11601" t="69411" r="25490" b="-2352"/>
          <a:stretch/>
        </p:blipFill>
        <p:spPr>
          <a:xfrm>
            <a:off x="2336800" y="6096000"/>
            <a:ext cx="9779000" cy="3200400"/>
          </a:xfrm>
          <a:prstGeom prst="rect">
            <a:avLst/>
          </a:prstGeom>
        </p:spPr>
      </p:pic>
      <p:pic>
        <p:nvPicPr>
          <p:cNvPr id="9" name="Picture 8"/>
          <p:cNvPicPr>
            <a:picLocks noChangeAspect="1"/>
          </p:cNvPicPr>
          <p:nvPr/>
        </p:nvPicPr>
        <p:blipFill rotWithShape="1">
          <a:blip r:embed="rId3"/>
          <a:srcRect l="30228" t="22876" r="44281" b="52811"/>
          <a:stretch/>
        </p:blipFill>
        <p:spPr>
          <a:xfrm>
            <a:off x="1295400" y="6629400"/>
            <a:ext cx="3124200" cy="1862504"/>
          </a:xfrm>
          <a:prstGeom prst="rect">
            <a:avLst/>
          </a:prstGeom>
        </p:spPr>
      </p:pic>
      <p:pic>
        <p:nvPicPr>
          <p:cNvPr id="11" name="Picture 10"/>
          <p:cNvPicPr>
            <a:picLocks noChangeAspect="1"/>
          </p:cNvPicPr>
          <p:nvPr/>
        </p:nvPicPr>
        <p:blipFill rotWithShape="1">
          <a:blip r:embed="rId3"/>
          <a:srcRect l="28268" t="49282" r="42483" b="31895"/>
          <a:stretch/>
        </p:blipFill>
        <p:spPr>
          <a:xfrm>
            <a:off x="9829800" y="6629400"/>
            <a:ext cx="4343400" cy="1747066"/>
          </a:xfrm>
          <a:prstGeom prst="rect">
            <a:avLst/>
          </a:prstGeom>
        </p:spPr>
      </p:pic>
      <p:pic>
        <p:nvPicPr>
          <p:cNvPr id="13" name="Picture 12"/>
          <p:cNvPicPr>
            <a:picLocks noChangeAspect="1"/>
          </p:cNvPicPr>
          <p:nvPr/>
        </p:nvPicPr>
        <p:blipFill>
          <a:blip r:embed="rId4"/>
          <a:stretch>
            <a:fillRect/>
          </a:stretch>
        </p:blipFill>
        <p:spPr>
          <a:xfrm>
            <a:off x="13716000" y="304800"/>
            <a:ext cx="1270000" cy="952500"/>
          </a:xfrm>
          <a:prstGeom prst="rect">
            <a:avLst/>
          </a:prstGeom>
        </p:spPr>
      </p:pic>
      <p:cxnSp>
        <p:nvCxnSpPr>
          <p:cNvPr id="14" name="Straight Connector 1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
        <p:nvSpPr>
          <p:cNvPr id="3" name="Content Placeholder 2"/>
          <p:cNvSpPr>
            <a:spLocks noGrp="1"/>
          </p:cNvSpPr>
          <p:nvPr>
            <p:ph idx="1"/>
          </p:nvPr>
        </p:nvSpPr>
        <p:spPr>
          <a:xfrm>
            <a:off x="777240" y="1752600"/>
            <a:ext cx="13990320" cy="5638799"/>
          </a:xfrm>
        </p:spPr>
        <p:txBody>
          <a:bodyPr>
            <a:normAutofit fontScale="55000" lnSpcReduction="20000"/>
          </a:bodyPr>
          <a:lstStyle/>
          <a:p>
            <a:pPr marL="0" indent="0">
              <a:buNone/>
            </a:pPr>
            <a:r>
              <a:rPr lang="en-US" dirty="0"/>
              <a:t>Structured Data</a:t>
            </a:r>
          </a:p>
          <a:p>
            <a:r>
              <a:rPr lang="en-US" dirty="0"/>
              <a:t>Structured data conforms to a data model or schema and is often stored in tabular form. It is used to capture relationships between different entities and is therefore most often stored in a relational database.</a:t>
            </a:r>
          </a:p>
          <a:p>
            <a:pPr marL="0" indent="0">
              <a:buNone/>
            </a:pPr>
            <a:r>
              <a:rPr lang="en-US" dirty="0"/>
              <a:t>Semi-structured Data</a:t>
            </a:r>
          </a:p>
          <a:p>
            <a:r>
              <a:rPr lang="en-US" dirty="0"/>
              <a:t>Semi-structured data has a defined level of structure and consistency, but is not relational in nature. Instead, semi-structured data is hierarchical or graph-based.</a:t>
            </a:r>
          </a:p>
          <a:p>
            <a:pPr marL="0" indent="0">
              <a:buNone/>
            </a:pPr>
            <a:r>
              <a:rPr lang="en-US" dirty="0"/>
              <a:t>Unstructured Data</a:t>
            </a:r>
          </a:p>
          <a:p>
            <a:r>
              <a:rPr lang="en-US" dirty="0"/>
              <a:t>Data that does not conform to a data model or data schema is known as unstructured data.</a:t>
            </a:r>
          </a:p>
          <a:p>
            <a:r>
              <a:rPr lang="en-US" dirty="0"/>
              <a:t>Metadata provides information about a dataset’s characteristics and structure.</a:t>
            </a:r>
          </a:p>
        </p:txBody>
      </p:sp>
      <p:sp>
        <p:nvSpPr>
          <p:cNvPr id="16" name="Rectangle 15"/>
          <p:cNvSpPr/>
          <p:nvPr/>
        </p:nvSpPr>
        <p:spPr>
          <a:xfrm>
            <a:off x="1371600" y="9064079"/>
            <a:ext cx="12954000" cy="384721"/>
          </a:xfrm>
          <a:prstGeom prst="rect">
            <a:avLst/>
          </a:prstGeom>
        </p:spPr>
        <p:txBody>
          <a:bodyPr wrap="square">
            <a:spAutoFit/>
          </a:bodyPr>
          <a:lstStyle/>
          <a:p>
            <a:r>
              <a:rPr lang="en-US" dirty="0" err="1"/>
              <a:t>Erl</a:t>
            </a:r>
            <a:r>
              <a:rPr lang="en-US" dirty="0"/>
              <a:t>, Thomas, </a:t>
            </a:r>
            <a:r>
              <a:rPr lang="en-US" dirty="0" err="1"/>
              <a:t>Wajid</a:t>
            </a:r>
            <a:r>
              <a:rPr lang="en-US" dirty="0"/>
              <a:t> </a:t>
            </a:r>
            <a:r>
              <a:rPr lang="en-US" dirty="0" err="1"/>
              <a:t>Khattak</a:t>
            </a:r>
            <a:r>
              <a:rPr lang="en-US" dirty="0"/>
              <a:t>, and Paul Buhler. Big data fundamentals: concepts, drivers &amp; techniques. Prentice Hall Press, 2016.</a:t>
            </a:r>
          </a:p>
        </p:txBody>
      </p:sp>
    </p:spTree>
    <p:extLst>
      <p:ext uri="{BB962C8B-B14F-4D97-AF65-F5344CB8AC3E}">
        <p14:creationId xmlns:p14="http://schemas.microsoft.com/office/powerpoint/2010/main" val="1767774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777240" y="693193"/>
            <a:ext cx="13990320" cy="1095618"/>
          </a:xfrm>
          <a:prstGeom prst="rect">
            <a:avLst/>
          </a:prstGeom>
        </p:spPr>
        <p:txBody>
          <a:bodyPr vert="horz" wrap="square" lIns="0" tIns="18222" rIns="0" bIns="0" rtlCol="0">
            <a:spAutoFit/>
          </a:bodyPr>
          <a:lstStyle/>
          <a:p>
            <a:pPr marL="1127934" marR="7294" indent="-1110624">
              <a:spcBef>
                <a:spcPts val="144"/>
              </a:spcBef>
              <a:tabLst>
                <a:tab pos="6434143" algn="l"/>
                <a:tab pos="6548941" algn="l"/>
                <a:tab pos="7357082" algn="l"/>
                <a:tab pos="8772920" algn="l"/>
              </a:tabLst>
            </a:pPr>
            <a:r>
              <a:rPr lang="en-US" spc="-6" dirty="0">
                <a:solidFill>
                  <a:srgbClr val="17375E"/>
                </a:solidFill>
              </a:rPr>
              <a:t>Case Study</a:t>
            </a:r>
            <a:r>
              <a:rPr dirty="0">
                <a:solidFill>
                  <a:srgbClr val="17375E"/>
                </a:solidFill>
              </a:rPr>
              <a:t>: </a:t>
            </a:r>
            <a:r>
              <a:rPr lang="en-US" spc="-6" dirty="0">
                <a:solidFill>
                  <a:srgbClr val="17375E"/>
                </a:solidFill>
              </a:rPr>
              <a:t>Ensure to Insure</a:t>
            </a:r>
            <a:endParaRPr spc="-6" dirty="0">
              <a:solidFill>
                <a:srgbClr val="17375E"/>
              </a:solidFill>
            </a:endParaRPr>
          </a:p>
        </p:txBody>
      </p:sp>
      <p:sp>
        <p:nvSpPr>
          <p:cNvPr id="2" name="Content Placeholder 1"/>
          <p:cNvSpPr>
            <a:spLocks noGrp="1"/>
          </p:cNvSpPr>
          <p:nvPr>
            <p:ph idx="1"/>
          </p:nvPr>
        </p:nvSpPr>
        <p:spPr>
          <a:xfrm>
            <a:off x="777240" y="2346970"/>
            <a:ext cx="13990320" cy="7101830"/>
          </a:xfrm>
        </p:spPr>
        <p:txBody>
          <a:bodyPr>
            <a:normAutofit fontScale="62500" lnSpcReduction="20000"/>
          </a:bodyPr>
          <a:lstStyle/>
          <a:p>
            <a:pPr marL="0" indent="0">
              <a:buNone/>
            </a:pPr>
            <a:r>
              <a:rPr lang="en-US" dirty="0">
                <a:solidFill>
                  <a:srgbClr val="17375E"/>
                </a:solidFill>
              </a:rPr>
              <a:t>Identifying Types of Data</a:t>
            </a:r>
          </a:p>
          <a:p>
            <a:r>
              <a:rPr lang="en-US" dirty="0">
                <a:solidFill>
                  <a:srgbClr val="17375E"/>
                </a:solidFill>
              </a:rPr>
              <a:t>The IT team members go through a categorization exercise of the various datasets that could be identified:</a:t>
            </a:r>
          </a:p>
          <a:p>
            <a:pPr lvl="1"/>
            <a:r>
              <a:rPr lang="en-US" dirty="0">
                <a:solidFill>
                  <a:srgbClr val="17375E"/>
                </a:solidFill>
              </a:rPr>
              <a:t>Categorize them as either: Structured, Unstructured and Semi-Structured</a:t>
            </a:r>
          </a:p>
          <a:p>
            <a:pPr marL="0" indent="0">
              <a:buNone/>
            </a:pPr>
            <a:endParaRPr lang="en-US" dirty="0">
              <a:solidFill>
                <a:srgbClr val="17375E"/>
              </a:solidFill>
            </a:endParaRPr>
          </a:p>
          <a:p>
            <a:pPr marL="0" indent="0">
              <a:buNone/>
            </a:pPr>
            <a:r>
              <a:rPr lang="en-US" dirty="0">
                <a:solidFill>
                  <a:srgbClr val="17375E"/>
                </a:solidFill>
              </a:rPr>
              <a:t>Identifying Data Characteristics</a:t>
            </a:r>
          </a:p>
          <a:p>
            <a:r>
              <a:rPr lang="en-US" dirty="0">
                <a:solidFill>
                  <a:srgbClr val="17375E"/>
                </a:solidFill>
              </a:rPr>
              <a:t>The IT team members want to gauge different datasets that are generated inside ETI’s boundary as well as any other data generated outside ETI’s boundary that may be of interest to the company in the context of volume, velocity, variety, veracity and value characteristics. </a:t>
            </a:r>
          </a:p>
          <a:p>
            <a:r>
              <a:rPr lang="en-US" dirty="0">
                <a:solidFill>
                  <a:srgbClr val="17375E"/>
                </a:solidFill>
              </a:rPr>
              <a:t>The team members take each characteristic in turn and discuss how different datasets manifest that characteristic.</a:t>
            </a:r>
          </a:p>
          <a:p>
            <a:endParaRPr lang="en-US" dirty="0">
              <a:solidFill>
                <a:srgbClr val="17375E"/>
              </a:solidFill>
            </a:endParaRPr>
          </a:p>
          <a:p>
            <a:pPr marL="0" indent="0">
              <a:buNone/>
            </a:pPr>
            <a:r>
              <a:rPr lang="en-US" sz="7000" dirty="0">
                <a:solidFill>
                  <a:srgbClr val="17375E"/>
                </a:solidFill>
              </a:rPr>
              <a:t>Do you think the new Big Data strategy will work?</a:t>
            </a:r>
          </a:p>
        </p:txBody>
      </p:sp>
      <p:pic>
        <p:nvPicPr>
          <p:cNvPr id="15" name="Picture 14"/>
          <p:cNvPicPr>
            <a:picLocks noChangeAspect="1"/>
          </p:cNvPicPr>
          <p:nvPr/>
        </p:nvPicPr>
        <p:blipFill>
          <a:blip r:embed="rId2"/>
          <a:stretch>
            <a:fillRect/>
          </a:stretch>
        </p:blipFill>
        <p:spPr>
          <a:xfrm>
            <a:off x="13716000" y="304800"/>
            <a:ext cx="1270000" cy="952500"/>
          </a:xfrm>
          <a:prstGeom prst="rect">
            <a:avLst/>
          </a:prstGeom>
        </p:spPr>
      </p:pic>
      <p:cxnSp>
        <p:nvCxnSpPr>
          <p:cNvPr id="16" name="Straight Connector 1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1074271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1219200" y="1143000"/>
            <a:ext cx="12407685" cy="8355626"/>
          </a:xfrm>
          <a:prstGeom prst="rect">
            <a:avLst/>
          </a:prstGeom>
        </p:spPr>
        <p:txBody>
          <a:bodyPr vert="horz" wrap="square" lIns="0" tIns="156469" rIns="0" bIns="0" rtlCol="0">
            <a:spAutoFit/>
          </a:bodyPr>
          <a:lstStyle/>
          <a:p>
            <a:pPr marL="875448" indent="-857250" defTabSz="654978">
              <a:spcBef>
                <a:spcPts val="1235"/>
              </a:spcBef>
              <a:buClr>
                <a:schemeClr val="tx2">
                  <a:lumMod val="75000"/>
                </a:schemeClr>
              </a:buClr>
              <a:buFont typeface="+mj-lt"/>
              <a:buAutoNum type="romanUcPeriod"/>
              <a:tabLst>
                <a:tab pos="1163498" algn="l"/>
                <a:tab pos="1164407" algn="l"/>
              </a:tabLst>
            </a:pPr>
            <a:r>
              <a:rPr sz="3600" spc="-6" dirty="0">
                <a:solidFill>
                  <a:srgbClr val="17375E"/>
                </a:solidFill>
                <a:cs typeface="Tahoma"/>
              </a:rPr>
              <a:t>Introductions</a:t>
            </a:r>
            <a:endParaRPr sz="3600" dirty="0">
              <a:solidFill>
                <a:srgbClr val="17375E"/>
              </a:solidFill>
              <a:cs typeface="Tahoma"/>
            </a:endParaRPr>
          </a:p>
          <a:p>
            <a:pPr marL="875448" indent="-857250" defTabSz="654978">
              <a:spcBef>
                <a:spcPts val="1091"/>
              </a:spcBef>
              <a:buClr>
                <a:schemeClr val="tx2">
                  <a:lumMod val="75000"/>
                </a:schemeClr>
              </a:buClr>
              <a:buFont typeface="+mj-lt"/>
              <a:buAutoNum type="romanUcPeriod"/>
              <a:tabLst>
                <a:tab pos="1163498" algn="l"/>
                <a:tab pos="1164407" algn="l"/>
              </a:tabLst>
            </a:pPr>
            <a:r>
              <a:rPr sz="3600" spc="-6" dirty="0">
                <a:solidFill>
                  <a:srgbClr val="17375E"/>
                </a:solidFill>
                <a:cs typeface="Tahoma"/>
              </a:rPr>
              <a:t>Overview </a:t>
            </a:r>
            <a:r>
              <a:rPr sz="3600" dirty="0">
                <a:solidFill>
                  <a:srgbClr val="17375E"/>
                </a:solidFill>
                <a:cs typeface="Tahoma"/>
              </a:rPr>
              <a:t>of </a:t>
            </a:r>
            <a:r>
              <a:rPr sz="3600" spc="-6" dirty="0">
                <a:solidFill>
                  <a:srgbClr val="17375E"/>
                </a:solidFill>
                <a:cs typeface="Tahoma"/>
              </a:rPr>
              <a:t>Syllabus and Course</a:t>
            </a:r>
            <a:r>
              <a:rPr sz="3600" spc="6" dirty="0">
                <a:solidFill>
                  <a:srgbClr val="17375E"/>
                </a:solidFill>
                <a:cs typeface="Tahoma"/>
              </a:rPr>
              <a:t> </a:t>
            </a:r>
            <a:r>
              <a:rPr sz="3600" spc="-6" dirty="0">
                <a:solidFill>
                  <a:srgbClr val="17375E"/>
                </a:solidFill>
                <a:cs typeface="Tahoma"/>
              </a:rPr>
              <a:t>Expectations</a:t>
            </a:r>
            <a:endParaRPr lang="en-US" sz="3600" spc="-6" dirty="0">
              <a:solidFill>
                <a:srgbClr val="17375E"/>
              </a:solidFill>
              <a:cs typeface="Tahoma"/>
            </a:endParaRPr>
          </a:p>
          <a:p>
            <a:pPr marL="875448" indent="-857250" defTabSz="654978">
              <a:spcBef>
                <a:spcPts val="1091"/>
              </a:spcBef>
              <a:buClr>
                <a:schemeClr val="tx2">
                  <a:lumMod val="75000"/>
                </a:schemeClr>
              </a:buClr>
              <a:buFont typeface="+mj-lt"/>
              <a:buAutoNum type="romanUcPeriod"/>
              <a:tabLst>
                <a:tab pos="1163498" algn="l"/>
                <a:tab pos="1164407" algn="l"/>
              </a:tabLst>
            </a:pPr>
            <a:r>
              <a:rPr lang="en-US" sz="3600" spc="-6" dirty="0">
                <a:solidFill>
                  <a:srgbClr val="17375E"/>
                </a:solidFill>
                <a:cs typeface="Tahoma"/>
              </a:rPr>
              <a:t>Course Core Topics and Lectures: Becoming a Unicorn</a:t>
            </a:r>
          </a:p>
          <a:p>
            <a:pPr marL="1046103" lvl="1" indent="-571500" defTabSz="654978">
              <a:spcBef>
                <a:spcPts val="1091"/>
              </a:spcBef>
              <a:buClr>
                <a:schemeClr val="tx2">
                  <a:lumMod val="75000"/>
                </a:schemeClr>
              </a:buClr>
              <a:buFont typeface="+mj-lt"/>
              <a:buAutoNum type="romanUcPeriod"/>
              <a:tabLst>
                <a:tab pos="1163498" algn="l"/>
                <a:tab pos="1164407" algn="l"/>
              </a:tabLst>
            </a:pPr>
            <a:r>
              <a:rPr lang="en-US" sz="2800" spc="-6" dirty="0">
                <a:solidFill>
                  <a:srgbClr val="17375E"/>
                </a:solidFill>
                <a:cs typeface="Tahoma"/>
              </a:rPr>
              <a:t>Data Science and Big Data Foundations</a:t>
            </a:r>
          </a:p>
          <a:p>
            <a:pPr marL="1046103" lvl="1" indent="-571500" defTabSz="654978">
              <a:spcBef>
                <a:spcPts val="1091"/>
              </a:spcBef>
              <a:buClr>
                <a:schemeClr val="tx2">
                  <a:lumMod val="75000"/>
                </a:schemeClr>
              </a:buClr>
              <a:buFont typeface="+mj-lt"/>
              <a:buAutoNum type="romanUcPeriod"/>
              <a:tabLst>
                <a:tab pos="1163498" algn="l"/>
                <a:tab pos="1164407" algn="l"/>
              </a:tabLst>
            </a:pPr>
            <a:r>
              <a:rPr lang="en-US" sz="2800" spc="-6" dirty="0">
                <a:solidFill>
                  <a:srgbClr val="17375E"/>
                </a:solidFill>
                <a:cs typeface="Tahoma"/>
              </a:rPr>
              <a:t>Data Science and Big Data and Technology Concepts</a:t>
            </a:r>
          </a:p>
          <a:p>
            <a:pPr marL="1046103" lvl="1" indent="-571500" defTabSz="654978">
              <a:spcBef>
                <a:spcPts val="1091"/>
              </a:spcBef>
              <a:buClr>
                <a:schemeClr val="tx2">
                  <a:lumMod val="75000"/>
                </a:schemeClr>
              </a:buClr>
              <a:buFont typeface="+mj-lt"/>
              <a:buAutoNum type="romanUcPeriod"/>
              <a:tabLst>
                <a:tab pos="1163498" algn="l"/>
                <a:tab pos="1164407" algn="l"/>
              </a:tabLst>
            </a:pPr>
            <a:r>
              <a:rPr lang="en-US" sz="2800" spc="-6" dirty="0">
                <a:solidFill>
                  <a:srgbClr val="17375E"/>
                </a:solidFill>
                <a:cs typeface="Tahoma"/>
              </a:rPr>
              <a:t>Data Science and Big Data Analysis</a:t>
            </a:r>
          </a:p>
          <a:p>
            <a:pPr marL="1046103" lvl="1" indent="-571500" defTabSz="654978">
              <a:spcBef>
                <a:spcPts val="1091"/>
              </a:spcBef>
              <a:buClr>
                <a:schemeClr val="tx2">
                  <a:lumMod val="75000"/>
                </a:schemeClr>
              </a:buClr>
              <a:buFont typeface="+mj-lt"/>
              <a:buAutoNum type="romanUcPeriod"/>
              <a:tabLst>
                <a:tab pos="1163498" algn="l"/>
                <a:tab pos="1164407" algn="l"/>
              </a:tabLst>
            </a:pPr>
            <a:r>
              <a:rPr lang="en-US" sz="2800" spc="-6" dirty="0">
                <a:solidFill>
                  <a:srgbClr val="17375E"/>
                </a:solidFill>
                <a:cs typeface="Tahoma"/>
              </a:rPr>
              <a:t>Advanced Data Science Analytics and Big Data Analysis</a:t>
            </a:r>
          </a:p>
          <a:p>
            <a:pPr marL="875448" indent="-857250" defTabSz="654978">
              <a:spcBef>
                <a:spcPts val="1091"/>
              </a:spcBef>
              <a:buClr>
                <a:schemeClr val="tx2">
                  <a:lumMod val="75000"/>
                </a:schemeClr>
              </a:buClr>
              <a:buFont typeface="+mj-lt"/>
              <a:buAutoNum type="romanUcPeriod"/>
              <a:tabLst>
                <a:tab pos="1163498" algn="l"/>
                <a:tab pos="1164407" algn="l"/>
              </a:tabLst>
            </a:pPr>
            <a:r>
              <a:rPr lang="en-US" sz="3600" spc="-6" dirty="0">
                <a:solidFill>
                  <a:srgbClr val="17375E"/>
                </a:solidFill>
                <a:cs typeface="Tahoma"/>
              </a:rPr>
              <a:t>Real World </a:t>
            </a:r>
            <a:r>
              <a:rPr sz="3600" spc="-6" dirty="0">
                <a:solidFill>
                  <a:srgbClr val="17375E"/>
                </a:solidFill>
                <a:cs typeface="Tahoma"/>
              </a:rPr>
              <a:t>Examples</a:t>
            </a:r>
            <a:endParaRPr sz="3600" dirty="0">
              <a:solidFill>
                <a:srgbClr val="17375E"/>
              </a:solidFill>
              <a:cs typeface="Tahoma"/>
            </a:endParaRPr>
          </a:p>
          <a:p>
            <a:pPr marL="875450" indent="-857250" defTabSz="654978">
              <a:spcBef>
                <a:spcPts val="1235"/>
              </a:spcBef>
              <a:buClr>
                <a:schemeClr val="tx2">
                  <a:lumMod val="75000"/>
                </a:schemeClr>
              </a:buClr>
              <a:buFont typeface="+mj-lt"/>
              <a:buAutoNum type="romanUcPeriod"/>
              <a:tabLst>
                <a:tab pos="1218082" algn="l"/>
                <a:tab pos="1218990" algn="l"/>
              </a:tabLst>
            </a:pPr>
            <a:r>
              <a:rPr sz="3600" spc="-6" dirty="0">
                <a:solidFill>
                  <a:srgbClr val="17375E"/>
                </a:solidFill>
                <a:cs typeface="Tahoma"/>
              </a:rPr>
              <a:t>In-class discussion: </a:t>
            </a:r>
            <a:endParaRPr lang="en-US" sz="3600" spc="-6" dirty="0">
              <a:solidFill>
                <a:srgbClr val="17375E"/>
              </a:solidFill>
              <a:cs typeface="Tahoma"/>
            </a:endParaRPr>
          </a:p>
          <a:p>
            <a:pPr marL="1046105" lvl="1" indent="-571500" defTabSz="654978">
              <a:spcBef>
                <a:spcPts val="1235"/>
              </a:spcBef>
              <a:buClr>
                <a:schemeClr val="tx2">
                  <a:lumMod val="75000"/>
                </a:schemeClr>
              </a:buClr>
              <a:buFont typeface="+mj-lt"/>
              <a:buAutoNum type="romanUcPeriod"/>
              <a:tabLst>
                <a:tab pos="1218082" algn="l"/>
                <a:tab pos="1218990" algn="l"/>
              </a:tabLst>
            </a:pPr>
            <a:r>
              <a:rPr sz="2800" spc="-6" dirty="0">
                <a:solidFill>
                  <a:srgbClr val="17375E"/>
                </a:solidFill>
                <a:cs typeface="Tahoma"/>
              </a:rPr>
              <a:t>What is </a:t>
            </a:r>
            <a:r>
              <a:rPr lang="en-US" sz="2800" spc="-6" dirty="0">
                <a:solidFill>
                  <a:srgbClr val="17375E"/>
                </a:solidFill>
                <a:cs typeface="Tahoma"/>
              </a:rPr>
              <a:t>Data Science (EDA and Data Science Process)?</a:t>
            </a:r>
          </a:p>
          <a:p>
            <a:pPr marL="1046105" lvl="1" indent="-571500" defTabSz="654978">
              <a:spcBef>
                <a:spcPts val="1235"/>
              </a:spcBef>
              <a:buClr>
                <a:schemeClr val="tx2">
                  <a:lumMod val="75000"/>
                </a:schemeClr>
              </a:buClr>
              <a:buFont typeface="+mj-lt"/>
              <a:buAutoNum type="romanUcPeriod"/>
              <a:tabLst>
                <a:tab pos="1218082" algn="l"/>
                <a:tab pos="1218990" algn="l"/>
              </a:tabLst>
            </a:pPr>
            <a:r>
              <a:rPr sz="2800" spc="-6" dirty="0">
                <a:solidFill>
                  <a:srgbClr val="17375E"/>
                </a:solidFill>
                <a:cs typeface="Tahoma"/>
              </a:rPr>
              <a:t>What is </a:t>
            </a:r>
            <a:r>
              <a:rPr lang="en-US" sz="2800" dirty="0">
                <a:solidFill>
                  <a:srgbClr val="17375E"/>
                </a:solidFill>
                <a:cs typeface="Tahoma"/>
              </a:rPr>
              <a:t>Big Data</a:t>
            </a:r>
            <a:r>
              <a:rPr sz="2800" spc="-6" dirty="0">
                <a:solidFill>
                  <a:srgbClr val="17375E"/>
                </a:solidFill>
                <a:cs typeface="Tahoma"/>
              </a:rPr>
              <a:t>?</a:t>
            </a:r>
            <a:endParaRPr sz="2800" dirty="0">
              <a:solidFill>
                <a:srgbClr val="17375E"/>
              </a:solidFill>
              <a:cs typeface="Tahoma"/>
            </a:endParaRPr>
          </a:p>
          <a:p>
            <a:pPr marL="875448" indent="-857250" defTabSz="654978">
              <a:spcBef>
                <a:spcPts val="1091"/>
              </a:spcBef>
              <a:buClr>
                <a:schemeClr val="tx2">
                  <a:lumMod val="75000"/>
                </a:schemeClr>
              </a:buClr>
              <a:buFont typeface="+mj-lt"/>
              <a:buAutoNum type="romanUcPeriod"/>
              <a:tabLst>
                <a:tab pos="1163498" algn="l"/>
                <a:tab pos="1164407" algn="l"/>
              </a:tabLst>
            </a:pPr>
            <a:r>
              <a:rPr lang="en-US" sz="3600" spc="-6" dirty="0">
                <a:solidFill>
                  <a:srgbClr val="17375E"/>
                </a:solidFill>
                <a:cs typeface="Tahoma"/>
              </a:rPr>
              <a:t>Data Science and Big Data Foundations</a:t>
            </a:r>
            <a:endParaRPr sz="3600" dirty="0">
              <a:solidFill>
                <a:srgbClr val="17375E"/>
              </a:solidFill>
              <a:cs typeface="Tahoma"/>
            </a:endParaRPr>
          </a:p>
          <a:p>
            <a:pPr marL="875448" indent="-857250" defTabSz="654978">
              <a:spcBef>
                <a:spcPts val="1091"/>
              </a:spcBef>
              <a:buClr>
                <a:schemeClr val="tx2">
                  <a:lumMod val="75000"/>
                </a:schemeClr>
              </a:buClr>
              <a:buFont typeface="+mj-lt"/>
              <a:buAutoNum type="romanUcPeriod"/>
              <a:tabLst>
                <a:tab pos="1163498" algn="l"/>
                <a:tab pos="1164407" algn="l"/>
              </a:tabLst>
            </a:pPr>
            <a:r>
              <a:rPr lang="en-US" sz="3600" spc="-6" dirty="0">
                <a:solidFill>
                  <a:srgbClr val="17375E"/>
                </a:solidFill>
                <a:cs typeface="Tahoma"/>
              </a:rPr>
              <a:t>Lab</a:t>
            </a:r>
            <a:endParaRPr sz="3600" dirty="0">
              <a:solidFill>
                <a:srgbClr val="17375E"/>
              </a:solidFill>
              <a:cs typeface="Tahoma"/>
            </a:endParaRPr>
          </a:p>
        </p:txBody>
      </p:sp>
      <p:sp>
        <p:nvSpPr>
          <p:cNvPr id="2" name="Title 1"/>
          <p:cNvSpPr>
            <a:spLocks noGrp="1"/>
          </p:cNvSpPr>
          <p:nvPr>
            <p:ph type="title"/>
          </p:nvPr>
        </p:nvSpPr>
        <p:spPr>
          <a:xfrm>
            <a:off x="777240" y="76200"/>
            <a:ext cx="13990320" cy="1676400"/>
          </a:xfrm>
        </p:spPr>
        <p:txBody>
          <a:bodyPr/>
          <a:lstStyle/>
          <a:p>
            <a:r>
              <a:rPr lang="en-US" dirty="0">
                <a:solidFill>
                  <a:srgbClr val="17375E"/>
                </a:solidFill>
              </a:rPr>
              <a:t>Agenda</a:t>
            </a:r>
          </a:p>
        </p:txBody>
      </p:sp>
      <p:pic>
        <p:nvPicPr>
          <p:cNvPr id="5" name="Picture 4"/>
          <p:cNvPicPr>
            <a:picLocks noChangeAspect="1"/>
          </p:cNvPicPr>
          <p:nvPr/>
        </p:nvPicPr>
        <p:blipFill>
          <a:blip r:embed="rId2"/>
          <a:stretch>
            <a:fillRect/>
          </a:stretch>
        </p:blipFill>
        <p:spPr>
          <a:xfrm>
            <a:off x="13716000" y="304800"/>
            <a:ext cx="1270000" cy="952500"/>
          </a:xfrm>
          <a:prstGeom prst="rect">
            <a:avLst/>
          </a:prstGeom>
        </p:spPr>
      </p:pic>
      <p:cxnSp>
        <p:nvCxnSpPr>
          <p:cNvPr id="6" name="Straight Connector 5"/>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4079456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2971800" y="4419600"/>
            <a:ext cx="10926370" cy="846062"/>
          </a:xfrm>
          <a:prstGeom prst="rect">
            <a:avLst/>
          </a:prstGeom>
        </p:spPr>
        <p:txBody>
          <a:bodyPr vert="horz" wrap="square" lIns="0" tIns="47305" rIns="0" bIns="0" rtlCol="0">
            <a:spAutoFit/>
          </a:bodyPr>
          <a:lstStyle/>
          <a:p>
            <a:pPr marL="1726593" marR="7294" indent="-1709308" defTabSz="654978">
              <a:lnSpc>
                <a:spcPts val="6174"/>
              </a:lnSpc>
              <a:spcBef>
                <a:spcPts val="370"/>
              </a:spcBef>
              <a:tabLst>
                <a:tab pos="3988994" algn="l"/>
              </a:tabLst>
            </a:pPr>
            <a:r>
              <a:rPr sz="5400" b="1" dirty="0">
                <a:solidFill>
                  <a:srgbClr val="17375E"/>
                </a:solidFill>
                <a:cs typeface="Tahoma"/>
              </a:rPr>
              <a:t>II.</a:t>
            </a:r>
            <a:r>
              <a:rPr sz="5400" b="1" spc="6" dirty="0">
                <a:solidFill>
                  <a:srgbClr val="17375E"/>
                </a:solidFill>
                <a:cs typeface="Tahoma"/>
              </a:rPr>
              <a:t> </a:t>
            </a:r>
            <a:r>
              <a:rPr sz="5400" b="1" spc="-6" dirty="0">
                <a:solidFill>
                  <a:srgbClr val="17375E"/>
                </a:solidFill>
                <a:cs typeface="Tahoma"/>
              </a:rPr>
              <a:t>Syllabus</a:t>
            </a:r>
            <a:r>
              <a:rPr lang="en-US" sz="5400" b="1" spc="-6" dirty="0">
                <a:solidFill>
                  <a:srgbClr val="17375E"/>
                </a:solidFill>
                <a:cs typeface="Tahoma"/>
              </a:rPr>
              <a:t> </a:t>
            </a:r>
            <a:r>
              <a:rPr sz="5400" b="1" spc="-6" dirty="0">
                <a:solidFill>
                  <a:srgbClr val="17375E"/>
                </a:solidFill>
                <a:cs typeface="Tahoma"/>
              </a:rPr>
              <a:t>and</a:t>
            </a:r>
            <a:r>
              <a:rPr sz="5400" b="1" spc="-109" dirty="0">
                <a:solidFill>
                  <a:srgbClr val="17375E"/>
                </a:solidFill>
                <a:cs typeface="Tahoma"/>
              </a:rPr>
              <a:t> </a:t>
            </a:r>
            <a:r>
              <a:rPr sz="5400" b="1" spc="-6" dirty="0">
                <a:solidFill>
                  <a:srgbClr val="17375E"/>
                </a:solidFill>
                <a:cs typeface="Tahoma"/>
              </a:rPr>
              <a:t>Course Expectations</a:t>
            </a:r>
            <a:endParaRPr sz="5400" dirty="0">
              <a:solidFill>
                <a:srgbClr val="17375E"/>
              </a:solidFill>
              <a:cs typeface="Tahoma"/>
            </a:endParaRPr>
          </a:p>
        </p:txBody>
      </p:sp>
      <p:pic>
        <p:nvPicPr>
          <p:cNvPr id="3" name="Picture 2"/>
          <p:cNvPicPr>
            <a:picLocks noChangeAspect="1"/>
          </p:cNvPicPr>
          <p:nvPr/>
        </p:nvPicPr>
        <p:blipFill>
          <a:blip r:embed="rId2"/>
          <a:stretch>
            <a:fillRect/>
          </a:stretch>
        </p:blipFill>
        <p:spPr>
          <a:xfrm>
            <a:off x="13716000" y="304800"/>
            <a:ext cx="1270000" cy="952500"/>
          </a:xfrm>
          <a:prstGeom prst="rect">
            <a:avLst/>
          </a:prstGeom>
        </p:spPr>
      </p:pic>
      <p:cxnSp>
        <p:nvCxnSpPr>
          <p:cNvPr id="4" name="Straight Connector 3"/>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43216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76200"/>
            <a:ext cx="13990320" cy="1676400"/>
          </a:xfrm>
        </p:spPr>
        <p:txBody>
          <a:bodyPr/>
          <a:lstStyle/>
          <a:p>
            <a:r>
              <a:rPr lang="en-US" dirty="0">
                <a:solidFill>
                  <a:srgbClr val="17375E"/>
                </a:solidFill>
              </a:rPr>
              <a:t>Course Outcomes</a:t>
            </a:r>
          </a:p>
        </p:txBody>
      </p:sp>
      <p:sp>
        <p:nvSpPr>
          <p:cNvPr id="3" name="Content Placeholder 2"/>
          <p:cNvSpPr>
            <a:spLocks noGrp="1"/>
          </p:cNvSpPr>
          <p:nvPr>
            <p:ph idx="1"/>
          </p:nvPr>
        </p:nvSpPr>
        <p:spPr>
          <a:xfrm>
            <a:off x="777240" y="1524000"/>
            <a:ext cx="13990320" cy="7772399"/>
          </a:xfrm>
        </p:spPr>
        <p:txBody>
          <a:bodyPr>
            <a:normAutofit fontScale="70000" lnSpcReduction="20000"/>
          </a:bodyPr>
          <a:lstStyle/>
          <a:p>
            <a:pPr>
              <a:lnSpc>
                <a:spcPct val="120000"/>
              </a:lnSpc>
            </a:pPr>
            <a:r>
              <a:rPr lang="en-US" dirty="0">
                <a:solidFill>
                  <a:srgbClr val="17375E"/>
                </a:solidFill>
              </a:rPr>
              <a:t>Core Topic 1: Fundamentals of Data Science and Big Data</a:t>
            </a:r>
          </a:p>
          <a:p>
            <a:pPr lvl="1">
              <a:lnSpc>
                <a:spcPct val="120000"/>
              </a:lnSpc>
            </a:pPr>
            <a:r>
              <a:rPr lang="en-US" b="1" dirty="0">
                <a:solidFill>
                  <a:srgbClr val="17375E"/>
                </a:solidFill>
              </a:rPr>
              <a:t>Explain Big Data from a business and technology perspective</a:t>
            </a:r>
            <a:r>
              <a:rPr lang="en-US" dirty="0">
                <a:solidFill>
                  <a:srgbClr val="17375E"/>
                </a:solidFill>
              </a:rPr>
              <a:t>, along with an overview of common benefits, challenges, and adoption issues. </a:t>
            </a:r>
          </a:p>
          <a:p>
            <a:pPr lvl="2">
              <a:lnSpc>
                <a:spcPct val="120000"/>
              </a:lnSpc>
            </a:pPr>
            <a:r>
              <a:rPr lang="en-US" dirty="0">
                <a:solidFill>
                  <a:srgbClr val="17375E"/>
                </a:solidFill>
              </a:rPr>
              <a:t>Data Science Roadmap and Big Data Life Cycle</a:t>
            </a:r>
          </a:p>
          <a:p>
            <a:pPr lvl="2">
              <a:lnSpc>
                <a:spcPct val="120000"/>
              </a:lnSpc>
            </a:pPr>
            <a:r>
              <a:rPr lang="en-US" dirty="0">
                <a:solidFill>
                  <a:srgbClr val="17375E"/>
                </a:solidFill>
              </a:rPr>
              <a:t>Review of Computer Science and Linear Algebra</a:t>
            </a:r>
          </a:p>
          <a:p>
            <a:pPr>
              <a:lnSpc>
                <a:spcPct val="120000"/>
              </a:lnSpc>
            </a:pPr>
            <a:r>
              <a:rPr lang="en-US" dirty="0">
                <a:solidFill>
                  <a:srgbClr val="17375E"/>
                </a:solidFill>
              </a:rPr>
              <a:t>Core Topic 2: Data Science &amp; Big Data Analysis Technology Concepts</a:t>
            </a:r>
          </a:p>
          <a:p>
            <a:pPr lvl="1">
              <a:lnSpc>
                <a:spcPct val="120000"/>
              </a:lnSpc>
            </a:pPr>
            <a:r>
              <a:rPr lang="en-US" b="1" dirty="0">
                <a:solidFill>
                  <a:srgbClr val="17375E"/>
                </a:solidFill>
              </a:rPr>
              <a:t>Apply contemporary analysis practices, technologies and tools within Big Data environments </a:t>
            </a:r>
            <a:r>
              <a:rPr lang="en-US" dirty="0">
                <a:solidFill>
                  <a:srgbClr val="17375E"/>
                </a:solidFill>
              </a:rPr>
              <a:t>through programming and at a conceptual level</a:t>
            </a:r>
          </a:p>
          <a:p>
            <a:pPr lvl="1">
              <a:lnSpc>
                <a:spcPct val="120000"/>
              </a:lnSpc>
            </a:pPr>
            <a:r>
              <a:rPr lang="en-US" b="1" dirty="0">
                <a:solidFill>
                  <a:srgbClr val="17375E"/>
                </a:solidFill>
              </a:rPr>
              <a:t>Know the common analysis functions </a:t>
            </a:r>
            <a:r>
              <a:rPr lang="en-US" dirty="0">
                <a:solidFill>
                  <a:srgbClr val="17375E"/>
                </a:solidFill>
              </a:rPr>
              <a:t>and </a:t>
            </a:r>
            <a:r>
              <a:rPr lang="en-US" b="1" dirty="0">
                <a:solidFill>
                  <a:srgbClr val="17375E"/>
                </a:solidFill>
              </a:rPr>
              <a:t>features offered by Big Data software solutions</a:t>
            </a:r>
            <a:r>
              <a:rPr lang="en-US" dirty="0">
                <a:solidFill>
                  <a:srgbClr val="17375E"/>
                </a:solidFill>
              </a:rPr>
              <a:t>, as well as a high-level understanding of the </a:t>
            </a:r>
            <a:r>
              <a:rPr lang="en-US" b="1" dirty="0">
                <a:solidFill>
                  <a:srgbClr val="17375E"/>
                </a:solidFill>
              </a:rPr>
              <a:t>back-end components </a:t>
            </a:r>
            <a:r>
              <a:rPr lang="en-US" dirty="0">
                <a:solidFill>
                  <a:srgbClr val="17375E"/>
                </a:solidFill>
              </a:rPr>
              <a:t>that enable these functions.</a:t>
            </a:r>
          </a:p>
          <a:p>
            <a:pPr lvl="2">
              <a:lnSpc>
                <a:spcPct val="120000"/>
              </a:lnSpc>
            </a:pPr>
            <a:r>
              <a:rPr lang="en-US" dirty="0">
                <a:solidFill>
                  <a:srgbClr val="17375E"/>
                </a:solidFill>
              </a:rPr>
              <a:t>Data Engineering and Data </a:t>
            </a:r>
            <a:r>
              <a:rPr lang="en-US" dirty="0" err="1">
                <a:solidFill>
                  <a:srgbClr val="17375E"/>
                </a:solidFill>
              </a:rPr>
              <a:t>Munging</a:t>
            </a:r>
            <a:endParaRPr lang="en-US" dirty="0">
              <a:solidFill>
                <a:srgbClr val="17375E"/>
              </a:solidFill>
            </a:endParaRPr>
          </a:p>
          <a:p>
            <a:pPr lvl="2">
              <a:lnSpc>
                <a:spcPct val="120000"/>
              </a:lnSpc>
            </a:pPr>
            <a:r>
              <a:rPr lang="en-US" dirty="0">
                <a:solidFill>
                  <a:srgbClr val="17375E"/>
                </a:solidFill>
              </a:rPr>
              <a:t>Data Visualizations</a:t>
            </a:r>
          </a:p>
          <a:p>
            <a:pPr lvl="2">
              <a:lnSpc>
                <a:spcPct val="120000"/>
              </a:lnSpc>
            </a:pPr>
            <a:r>
              <a:rPr lang="en-US" dirty="0">
                <a:solidFill>
                  <a:srgbClr val="17375E"/>
                </a:solidFill>
              </a:rPr>
              <a:t>Big Data and Database Storage Technology</a:t>
            </a:r>
          </a:p>
          <a:p>
            <a:pPr>
              <a:lnSpc>
                <a:spcPct val="120000"/>
              </a:lnSpc>
            </a:pPr>
            <a:endParaRPr lang="en-US" dirty="0">
              <a:solidFill>
                <a:srgbClr val="17375E"/>
              </a:solidFill>
            </a:endParaRPr>
          </a:p>
          <a:p>
            <a:pPr>
              <a:lnSpc>
                <a:spcPct val="120000"/>
              </a:lnSpc>
            </a:pPr>
            <a:endParaRPr lang="en-US" dirty="0">
              <a:solidFill>
                <a:srgbClr val="17375E"/>
              </a:solidFill>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3487633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0"/>
            <a:ext cx="13990320" cy="1676400"/>
          </a:xfrm>
        </p:spPr>
        <p:txBody>
          <a:bodyPr/>
          <a:lstStyle/>
          <a:p>
            <a:r>
              <a:rPr lang="en-US" dirty="0">
                <a:solidFill>
                  <a:srgbClr val="17375E"/>
                </a:solidFill>
              </a:rPr>
              <a:t>Course Outcomes</a:t>
            </a:r>
          </a:p>
        </p:txBody>
      </p:sp>
      <p:sp>
        <p:nvSpPr>
          <p:cNvPr id="3" name="Content Placeholder 2"/>
          <p:cNvSpPr>
            <a:spLocks noGrp="1"/>
          </p:cNvSpPr>
          <p:nvPr>
            <p:ph idx="1"/>
          </p:nvPr>
        </p:nvSpPr>
        <p:spPr>
          <a:xfrm>
            <a:off x="777240" y="1600200"/>
            <a:ext cx="13990320" cy="8077200"/>
          </a:xfrm>
        </p:spPr>
        <p:txBody>
          <a:bodyPr>
            <a:normAutofit fontScale="70000" lnSpcReduction="20000"/>
          </a:bodyPr>
          <a:lstStyle/>
          <a:p>
            <a:pPr>
              <a:lnSpc>
                <a:spcPct val="120000"/>
              </a:lnSpc>
            </a:pPr>
            <a:r>
              <a:rPr lang="en-US" dirty="0">
                <a:solidFill>
                  <a:srgbClr val="17375E"/>
                </a:solidFill>
              </a:rPr>
              <a:t>Core Topic 3: Big Data Analysis and Science</a:t>
            </a:r>
          </a:p>
          <a:p>
            <a:pPr lvl="1">
              <a:lnSpc>
                <a:spcPct val="120000"/>
              </a:lnSpc>
            </a:pPr>
            <a:r>
              <a:rPr lang="en-US" b="1" dirty="0">
                <a:solidFill>
                  <a:srgbClr val="17375E"/>
                </a:solidFill>
              </a:rPr>
              <a:t>Knowledge of probability &amp; statistics, modeling, and analysis techniques for data patterns, clusters, classification, and text analytics</a:t>
            </a:r>
            <a:r>
              <a:rPr lang="en-US" dirty="0">
                <a:solidFill>
                  <a:srgbClr val="17375E"/>
                </a:solidFill>
              </a:rPr>
              <a:t>, as well as the </a:t>
            </a:r>
            <a:r>
              <a:rPr lang="en-US" b="1" dirty="0">
                <a:solidFill>
                  <a:srgbClr val="17375E"/>
                </a:solidFill>
              </a:rPr>
              <a:t>identification of outliers </a:t>
            </a:r>
            <a:r>
              <a:rPr lang="en-US" dirty="0">
                <a:solidFill>
                  <a:srgbClr val="17375E"/>
                </a:solidFill>
              </a:rPr>
              <a:t>and </a:t>
            </a:r>
            <a:r>
              <a:rPr lang="en-US" b="1" dirty="0">
                <a:solidFill>
                  <a:srgbClr val="17375E"/>
                </a:solidFill>
              </a:rPr>
              <a:t>errors</a:t>
            </a:r>
            <a:r>
              <a:rPr lang="en-US" dirty="0">
                <a:solidFill>
                  <a:srgbClr val="17375E"/>
                </a:solidFill>
              </a:rPr>
              <a:t> that affect the significance and accuracy of predictions made on Big Data datasets.</a:t>
            </a:r>
          </a:p>
          <a:p>
            <a:pPr lvl="2">
              <a:lnSpc>
                <a:spcPct val="120000"/>
              </a:lnSpc>
            </a:pPr>
            <a:r>
              <a:rPr lang="en-US" dirty="0">
                <a:solidFill>
                  <a:srgbClr val="17375E"/>
                </a:solidFill>
              </a:rPr>
              <a:t>Machine Learning and Classification</a:t>
            </a:r>
          </a:p>
          <a:p>
            <a:pPr lvl="2">
              <a:lnSpc>
                <a:spcPct val="120000"/>
              </a:lnSpc>
            </a:pPr>
            <a:r>
              <a:rPr lang="en-US" dirty="0">
                <a:solidFill>
                  <a:srgbClr val="17375E"/>
                </a:solidFill>
              </a:rPr>
              <a:t>Unsupervised Learning and Regression</a:t>
            </a:r>
          </a:p>
          <a:p>
            <a:pPr lvl="2">
              <a:lnSpc>
                <a:spcPct val="120000"/>
              </a:lnSpc>
            </a:pPr>
            <a:r>
              <a:rPr lang="en-US" dirty="0">
                <a:solidFill>
                  <a:srgbClr val="17375E"/>
                </a:solidFill>
              </a:rPr>
              <a:t>Data Analysis 1: AI and NLP, 2: Time Series, and 3: </a:t>
            </a:r>
            <a:r>
              <a:rPr lang="en-US" dirty="0" err="1">
                <a:solidFill>
                  <a:srgbClr val="17375E"/>
                </a:solidFill>
              </a:rPr>
              <a:t>Prob</a:t>
            </a:r>
            <a:r>
              <a:rPr lang="en-US" dirty="0">
                <a:solidFill>
                  <a:srgbClr val="17375E"/>
                </a:solidFill>
              </a:rPr>
              <a:t> &amp; Stats and Maximum Likelihood</a:t>
            </a:r>
          </a:p>
          <a:p>
            <a:pPr>
              <a:lnSpc>
                <a:spcPct val="120000"/>
              </a:lnSpc>
            </a:pPr>
            <a:r>
              <a:rPr lang="en-US" dirty="0">
                <a:solidFill>
                  <a:srgbClr val="17375E"/>
                </a:solidFill>
              </a:rPr>
              <a:t>Core Topic 3: Advanced Big Data Analysis and Science</a:t>
            </a:r>
          </a:p>
          <a:p>
            <a:pPr lvl="1">
              <a:lnSpc>
                <a:spcPct val="120000"/>
              </a:lnSpc>
            </a:pPr>
            <a:r>
              <a:rPr lang="en-US" b="1" dirty="0">
                <a:solidFill>
                  <a:srgbClr val="17375E"/>
                </a:solidFill>
              </a:rPr>
              <a:t>Apply the learned topic areas</a:t>
            </a:r>
            <a:r>
              <a:rPr lang="en-US" dirty="0">
                <a:solidFill>
                  <a:srgbClr val="17375E"/>
                </a:solidFill>
              </a:rPr>
              <a:t> </a:t>
            </a:r>
            <a:r>
              <a:rPr lang="en-US" b="1" dirty="0">
                <a:solidFill>
                  <a:srgbClr val="17375E"/>
                </a:solidFill>
              </a:rPr>
              <a:t>and analysis techniques to Big Data </a:t>
            </a:r>
            <a:r>
              <a:rPr lang="en-US" dirty="0">
                <a:solidFill>
                  <a:srgbClr val="17375E"/>
                </a:solidFill>
              </a:rPr>
              <a:t>with an </a:t>
            </a:r>
            <a:r>
              <a:rPr lang="en-US" b="1" dirty="0">
                <a:solidFill>
                  <a:srgbClr val="17375E"/>
                </a:solidFill>
              </a:rPr>
              <a:t>emphasis on how advanced analysis and analytics need to be carried out </a:t>
            </a:r>
            <a:r>
              <a:rPr lang="en-US" dirty="0">
                <a:solidFill>
                  <a:srgbClr val="17375E"/>
                </a:solidFill>
              </a:rPr>
              <a:t>individually and collectively in support of the distinct characteristics, </a:t>
            </a:r>
            <a:r>
              <a:rPr lang="en-US" b="1" dirty="0">
                <a:solidFill>
                  <a:srgbClr val="17375E"/>
                </a:solidFill>
              </a:rPr>
              <a:t>assess</a:t>
            </a:r>
            <a:r>
              <a:rPr lang="en-US" dirty="0">
                <a:solidFill>
                  <a:srgbClr val="17375E"/>
                </a:solidFill>
              </a:rPr>
              <a:t> </a:t>
            </a:r>
            <a:r>
              <a:rPr lang="en-US" b="1" dirty="0">
                <a:solidFill>
                  <a:srgbClr val="17375E"/>
                </a:solidFill>
              </a:rPr>
              <a:t>requirements and challenges associated with Big Data datasets</a:t>
            </a:r>
            <a:r>
              <a:rPr lang="en-US" dirty="0">
                <a:solidFill>
                  <a:srgbClr val="17375E"/>
                </a:solidFill>
              </a:rPr>
              <a:t>.</a:t>
            </a:r>
          </a:p>
          <a:p>
            <a:pPr lvl="2">
              <a:lnSpc>
                <a:spcPct val="120000"/>
              </a:lnSpc>
            </a:pPr>
            <a:r>
              <a:rPr lang="en-US" dirty="0">
                <a:solidFill>
                  <a:srgbClr val="17375E"/>
                </a:solidFill>
              </a:rPr>
              <a:t>Stochastic Modeling and Advanced Classifiers</a:t>
            </a:r>
          </a:p>
          <a:p>
            <a:pPr lvl="2">
              <a:lnSpc>
                <a:spcPct val="120000"/>
              </a:lnSpc>
            </a:pPr>
            <a:r>
              <a:rPr lang="en-US" dirty="0">
                <a:solidFill>
                  <a:srgbClr val="17375E"/>
                </a:solidFill>
              </a:rPr>
              <a:t>Graph Analytics and Recommender Systems</a:t>
            </a:r>
          </a:p>
          <a:p>
            <a:pPr lvl="1">
              <a:lnSpc>
                <a:spcPct val="120000"/>
              </a:lnSpc>
            </a:pPr>
            <a:endParaRPr lang="en-US" dirty="0">
              <a:solidFill>
                <a:srgbClr val="17375E"/>
              </a:solidFill>
            </a:endParaRPr>
          </a:p>
        </p:txBody>
      </p:sp>
      <p:pic>
        <p:nvPicPr>
          <p:cNvPr id="4" name="Picture 3"/>
          <p:cNvPicPr>
            <a:picLocks noChangeAspect="1"/>
          </p:cNvPicPr>
          <p:nvPr/>
        </p:nvPicPr>
        <p:blipFill>
          <a:blip r:embed="rId2"/>
          <a:stretch>
            <a:fillRect/>
          </a:stretch>
        </p:blipFill>
        <p:spPr>
          <a:xfrm>
            <a:off x="13716000" y="304800"/>
            <a:ext cx="1270000" cy="952500"/>
          </a:xfrm>
          <a:prstGeom prst="rect">
            <a:avLst/>
          </a:prstGeom>
        </p:spPr>
      </p:pic>
      <p:cxnSp>
        <p:nvCxnSpPr>
          <p:cNvPr id="5" name="Straight Connector 4"/>
          <p:cNvCxnSpPr/>
          <p:nvPr/>
        </p:nvCxnSpPr>
        <p:spPr>
          <a:xfrm>
            <a:off x="228600" y="9448800"/>
            <a:ext cx="15087600" cy="0"/>
          </a:xfrm>
          <a:prstGeom prst="line">
            <a:avLst/>
          </a:prstGeom>
          <a:ln>
            <a:solidFill>
              <a:srgbClr val="B48A2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00" y="9372600"/>
            <a:ext cx="10134600" cy="547324"/>
          </a:xfrm>
          <a:prstGeom prst="rect">
            <a:avLst/>
          </a:prstGeom>
        </p:spPr>
        <p:txBody>
          <a:bodyPr vert="horz" wrap="square" lIns="0" tIns="90969" rIns="0" bIns="0" rtlCol="0">
            <a:spAutoFit/>
          </a:bodyPr>
          <a:lstStyle/>
          <a:p>
            <a:pPr marL="18187" marR="7294" defTabSz="654978">
              <a:lnSpc>
                <a:spcPts val="3590"/>
              </a:lnSpc>
              <a:spcBef>
                <a:spcPts val="718"/>
              </a:spcBef>
              <a:tabLst>
                <a:tab pos="508513" algn="l"/>
                <a:tab pos="509422" algn="l"/>
              </a:tabLst>
            </a:pPr>
            <a:r>
              <a:rPr lang="en-US" sz="2800" dirty="0">
                <a:solidFill>
                  <a:schemeClr val="tx2">
                    <a:lumMod val="75000"/>
                  </a:schemeClr>
                </a:solidFill>
                <a:cs typeface="Tahoma"/>
              </a:rPr>
              <a:t>Benjamin Harvey, Ph.D., EMSE 6992 </a:t>
            </a:r>
            <a:r>
              <a:rPr lang="mr-IN" sz="2800" dirty="0">
                <a:solidFill>
                  <a:schemeClr val="tx2">
                    <a:lumMod val="75000"/>
                  </a:schemeClr>
                </a:solidFill>
                <a:cs typeface="Tahoma"/>
              </a:rPr>
              <a:t>–</a:t>
            </a:r>
            <a:r>
              <a:rPr lang="en-US" sz="2800" dirty="0">
                <a:solidFill>
                  <a:schemeClr val="tx2">
                    <a:lumMod val="75000"/>
                  </a:schemeClr>
                </a:solidFill>
                <a:cs typeface="Tahoma"/>
              </a:rPr>
              <a:t> Introduction to Data Analytics </a:t>
            </a:r>
          </a:p>
        </p:txBody>
      </p:sp>
    </p:spTree>
    <p:extLst>
      <p:ext uri="{BB962C8B-B14F-4D97-AF65-F5344CB8AC3E}">
        <p14:creationId xmlns:p14="http://schemas.microsoft.com/office/powerpoint/2010/main" val="1486544005"/>
      </p:ext>
    </p:extLst>
  </p:cSld>
  <p:clrMapOvr>
    <a:masterClrMapping/>
  </p:clrMapOvr>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0" tIns="90969" rIns="0" bIns="0" rtlCol="0">
        <a:spAutoFit/>
      </a:bodyPr>
      <a:lstStyle>
        <a:defPPr marL="509422" marR="7294" indent="-491235" defTabSz="654978">
          <a:lnSpc>
            <a:spcPts val="3590"/>
          </a:lnSpc>
          <a:spcBef>
            <a:spcPts val="718"/>
          </a:spcBef>
          <a:buFont typeface="Times New Roman"/>
          <a:buChar char="▪"/>
          <a:tabLst>
            <a:tab pos="508513" algn="l"/>
            <a:tab pos="509422" algn="l"/>
          </a:tabLst>
          <a:defRPr sz="3700" dirty="0">
            <a:solidFill>
              <a:srgbClr val="006600"/>
            </a:solidFill>
            <a:cs typeface="Tahoma"/>
          </a:defRPr>
        </a:defPPr>
      </a:lstStyle>
    </a:txDef>
  </a:objectDefaults>
  <a:extraClrSchemeLst/>
</a:theme>
</file>

<file path=ppt/theme/theme3.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11110</TotalTime>
  <Words>4183</Words>
  <Application>Microsoft Macintosh PowerPoint</Application>
  <PresentationFormat>Custom</PresentationFormat>
  <Paragraphs>421</Paragraphs>
  <Slides>54</Slides>
  <Notes>4</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54</vt:i4>
      </vt:variant>
    </vt:vector>
  </HeadingPairs>
  <TitlesOfParts>
    <vt:vector size="67" baseType="lpstr">
      <vt:lpstr>Arial Unicode MS</vt:lpstr>
      <vt:lpstr>Arial</vt:lpstr>
      <vt:lpstr>Baskerville Old Face</vt:lpstr>
      <vt:lpstr>Calibri</vt:lpstr>
      <vt:lpstr>Cooper Black</vt:lpstr>
      <vt:lpstr>Tahoma</vt:lpstr>
      <vt:lpstr>Times</vt:lpstr>
      <vt:lpstr>Times New Roman</vt:lpstr>
      <vt:lpstr>Wingdings</vt:lpstr>
      <vt:lpstr>4_Office Theme</vt:lpstr>
      <vt:lpstr>5_Office Theme</vt:lpstr>
      <vt:lpstr>6_Office Theme</vt:lpstr>
      <vt:lpstr>7_Office Theme</vt:lpstr>
      <vt:lpstr>Lecture 1: Becoming a Unicorn</vt:lpstr>
      <vt:lpstr>I. Introductions</vt:lpstr>
      <vt:lpstr>Introductions</vt:lpstr>
      <vt:lpstr>Introduction: My background</vt:lpstr>
      <vt:lpstr>Introduction (your turn!)</vt:lpstr>
      <vt:lpstr>Agenda</vt:lpstr>
      <vt:lpstr>PowerPoint Presentation</vt:lpstr>
      <vt:lpstr>Course Outcomes</vt:lpstr>
      <vt:lpstr>Course Outcomes</vt:lpstr>
      <vt:lpstr>Assignments - Portfolio Project (50%)</vt:lpstr>
      <vt:lpstr>Student Final Project (50%)</vt:lpstr>
      <vt:lpstr>Student Final Project Format (50%)</vt:lpstr>
      <vt:lpstr>Academic Integrity</vt:lpstr>
      <vt:lpstr>II. Becoming a Unicorn </vt:lpstr>
      <vt:lpstr>Data Analysis Has Been Around for a While</vt:lpstr>
      <vt:lpstr>Where are we headed?</vt:lpstr>
      <vt:lpstr>ML/AI Augmentation</vt:lpstr>
      <vt:lpstr>Statistician/Informatician Vs. Data Scientist</vt:lpstr>
      <vt:lpstr>Becoming A Unicorn</vt:lpstr>
      <vt:lpstr>Steps to Becoming a Unicorn</vt:lpstr>
      <vt:lpstr>Big Data Analytics Life Cycle</vt:lpstr>
      <vt:lpstr>What is Big Data?</vt:lpstr>
      <vt:lpstr>III. Motivational Examples</vt:lpstr>
      <vt:lpstr>Sports Big Data Analytics</vt:lpstr>
      <vt:lpstr>Sports Big Data Analytics</vt:lpstr>
      <vt:lpstr>PowerPoint Presentation</vt:lpstr>
      <vt:lpstr>Using Google to Monitor the Flu</vt:lpstr>
      <vt:lpstr>Large-Scale Cancer Genomics  (10MB per Sample – 10’s of GBs per dataset)</vt:lpstr>
      <vt:lpstr>PowerPoint Presentation</vt:lpstr>
      <vt:lpstr>H2O ai and Crime Prediction</vt:lpstr>
      <vt:lpstr>IV. What is Big Data? </vt:lpstr>
      <vt:lpstr>What is Big Data?</vt:lpstr>
      <vt:lpstr>What’s NOT Big Data?</vt:lpstr>
      <vt:lpstr>60 Second Data Analysis</vt:lpstr>
      <vt:lpstr>PowerPoint Presentation</vt:lpstr>
      <vt:lpstr>PowerPoint Presentation</vt:lpstr>
      <vt:lpstr>PowerPoint Presentation</vt:lpstr>
      <vt:lpstr>IV. What is Data Science</vt:lpstr>
      <vt:lpstr>Data Science Venn Diagram</vt:lpstr>
      <vt:lpstr>Data Science Process</vt:lpstr>
      <vt:lpstr>PowerPoint Presentation</vt:lpstr>
      <vt:lpstr>Discussion</vt:lpstr>
      <vt:lpstr>Summary: What is Data Science? What is Big Data?</vt:lpstr>
      <vt:lpstr>PowerPoint Presentation</vt:lpstr>
      <vt:lpstr>Agenda</vt:lpstr>
      <vt:lpstr>Concepts and Terminology</vt:lpstr>
      <vt:lpstr>Concepts and Terminology</vt:lpstr>
      <vt:lpstr>Concepts and Terminology</vt:lpstr>
      <vt:lpstr>Concepts and Terminology</vt:lpstr>
      <vt:lpstr>Concepts and Terminology</vt:lpstr>
      <vt:lpstr>Concepts and Terminology</vt:lpstr>
      <vt:lpstr>Concepts and Terminology</vt:lpstr>
      <vt:lpstr>Concepts and Terminology</vt:lpstr>
      <vt:lpstr>Case Study: Ensure to Insure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Harvey, Benjamin Simeon</cp:lastModifiedBy>
  <cp:revision>107</cp:revision>
  <cp:lastPrinted>2017-08-31T11:38:34Z</cp:lastPrinted>
  <dcterms:created xsi:type="dcterms:W3CDTF">2017-08-31T00:22:36Z</dcterms:created>
  <dcterms:modified xsi:type="dcterms:W3CDTF">2019-09-03T21:54:05Z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2014-06-10T00:00:00Z</vt:filetime>
  </property>
  <property fmtid="{D5CDD505-2E9C-101B-9397-08002B2CF9AE}" pid="3" name="Creator">
    <vt:lpwstr>Adobe InDesign CS6 (Windows)</vt:lpwstr>
  </property>
  <property fmtid="{D5CDD505-2E9C-101B-9397-08002B2CF9AE}" pid="4" name="LastSaved">
    <vt:filetime>2017-08-31T00:00:00Z</vt:filetime>
  </property>
</Properties>
</file>